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8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2" roundtripDataSignature="AMtx7mjRQtBlIkUe4zWwa0s+u5+oARg0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344461D-70C3-4BCC-AF30-A659B9559148}">
  <a:tblStyle styleId="{0344461D-70C3-4BCC-AF30-A659B955914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BF611F58-2564-4441-B0EE-C9B11C38801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5329"/>
  </p:normalViewPr>
  <p:slideViewPr>
    <p:cSldViewPr snapToGrid="0">
      <p:cViewPr varScale="1">
        <p:scale>
          <a:sx n="138" d="100"/>
          <a:sy n="138" d="100"/>
        </p:scale>
        <p:origin x="4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4" name="Google Shape;8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679584ce2f_3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g1679584ce2f_3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679584ce2f_3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g1679584ce2f_3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679584ce2f_3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g1679584ce2f_3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679584cfd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g1679584cfd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6ac2dde67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6ac2dde67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6d09746df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g16d09746df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6d09746df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g16d09746df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6d09746df4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g16d09746df4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6d09746df4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g16d09746df4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43192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6d09746df4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g16d09746df4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6d09746df4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Google Shape;354;g16d09746df4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6d09746df4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6d09746df4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6d09746df4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g16d09746df4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6d09746df4_0_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" name="Google Shape;384;g16d09746df4_0_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6d09746df4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g16d09746df4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6d09746df4_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6d09746df4_3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6d09746df4_0_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" name="Google Shape;413;g16d09746df4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6d09746df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6d09746df4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679584ce2f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g1679584ce2f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679584ce2f_3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1679584ce2f_3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6ac2dde67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6ac2dde673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679584ce2f_3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1679584ce2f_3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679584ce2f_3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1679584ce2f_3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679584ce2f_3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g1679584ce2f_3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사용자 지정 레이아웃">
  <p:cSld name="1_사용자 지정 레이아웃">
    <p:bg>
      <p:bgPr>
        <a:solidFill>
          <a:srgbClr val="202125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/>
          <p:nvPr/>
        </p:nvSpPr>
        <p:spPr>
          <a:xfrm>
            <a:off x="5440541" y="6535580"/>
            <a:ext cx="1356929" cy="189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7"/>
              <a:buFont typeface="Arial"/>
              <a:buNone/>
            </a:pPr>
            <a:fld id="{00000000-1234-1234-1234-123412341234}" type="slidenum">
              <a:rPr lang="en-US" sz="907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907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_e_bzlDej5U&amp;list=WL&amp;index=15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e88JHBGj4_GjufHaU0gUMw32GCePuTyl/view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2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/>
        </p:nvSpPr>
        <p:spPr>
          <a:xfrm>
            <a:off x="855405" y="360362"/>
            <a:ext cx="10481187" cy="1844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algun Gothic"/>
              <a:buNone/>
            </a:pPr>
            <a:r>
              <a:rPr lang="en-US" sz="48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도로 청소 로봇 개발을 위한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algun Gothic"/>
              <a:buNone/>
            </a:pPr>
            <a:r>
              <a:rPr lang="en-US" sz="48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물 웅덩이 감지 프로젝트</a:t>
            </a:r>
            <a:endParaRPr/>
          </a:p>
        </p:txBody>
      </p:sp>
      <p:sp>
        <p:nvSpPr>
          <p:cNvPr id="87" name="Google Shape;87;p1"/>
          <p:cNvSpPr txBox="1"/>
          <p:nvPr/>
        </p:nvSpPr>
        <p:spPr>
          <a:xfrm>
            <a:off x="8382000" y="5806440"/>
            <a:ext cx="3606800" cy="105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제로베이스 데이터 스쿨 3기</a:t>
            </a:r>
            <a:endParaRPr sz="16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김영빈, 박재경</a:t>
            </a:r>
            <a:endParaRPr sz="16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8" name="Google Shape;88;p1" descr="제로베이스 데이터 사이언스 스쿨] 0. 부트캠프 신청하기 — Deda의 데이터 디자인"/>
          <p:cNvPicPr preferRelativeResize="0"/>
          <p:nvPr/>
        </p:nvPicPr>
        <p:blipFill rotWithShape="1">
          <a:blip r:embed="rId3">
            <a:alphaModFix/>
          </a:blip>
          <a:srcRect l="23615" r="25167"/>
          <a:stretch/>
        </p:blipFill>
        <p:spPr>
          <a:xfrm>
            <a:off x="10934700" y="127000"/>
            <a:ext cx="1130300" cy="1112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94279" y="2204720"/>
            <a:ext cx="7203440" cy="3601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679584ce2f_3_185"/>
          <p:cNvSpPr txBox="1"/>
          <p:nvPr/>
        </p:nvSpPr>
        <p:spPr>
          <a:xfrm>
            <a:off x="137400" y="137400"/>
            <a:ext cx="6594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 Collection</a:t>
            </a:r>
            <a:endParaRPr/>
          </a:p>
          <a:p>
            <a:pPr marL="13334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 Collection and Preprocessing</a:t>
            </a:r>
            <a:endParaRPr sz="2000" b="0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5" name="Google Shape;235;g1679584ce2f_3_185" descr="제로베이스 데이터 사이언스 스쿨] 0. 부트캠프 신청하기 — Deda의 데이터 디자인"/>
          <p:cNvPicPr preferRelativeResize="0"/>
          <p:nvPr/>
        </p:nvPicPr>
        <p:blipFill rotWithShape="1">
          <a:blip r:embed="rId3">
            <a:alphaModFix/>
          </a:blip>
          <a:srcRect l="23617" r="25163"/>
          <a:stretch/>
        </p:blipFill>
        <p:spPr>
          <a:xfrm>
            <a:off x="10934700" y="127000"/>
            <a:ext cx="1130300" cy="11128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g1679584ce2f_3_185"/>
          <p:cNvCxnSpPr/>
          <p:nvPr/>
        </p:nvCxnSpPr>
        <p:spPr>
          <a:xfrm>
            <a:off x="17463" y="222250"/>
            <a:ext cx="0" cy="920700"/>
          </a:xfrm>
          <a:prstGeom prst="straightConnector1">
            <a:avLst/>
          </a:prstGeom>
          <a:noFill/>
          <a:ln w="190500" cap="rnd" cmpd="sng">
            <a:solidFill>
              <a:srgbClr val="A26E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7" name="Google Shape;237;g1679584ce2f_3_185"/>
          <p:cNvSpPr/>
          <p:nvPr/>
        </p:nvSpPr>
        <p:spPr>
          <a:xfrm rot="10800000" flipH="1">
            <a:off x="731776" y="1419736"/>
            <a:ext cx="1416534" cy="312448"/>
          </a:xfrm>
          <a:custGeom>
            <a:avLst/>
            <a:gdLst/>
            <a:ahLst/>
            <a:cxnLst/>
            <a:rect l="l" t="t" r="r" b="b"/>
            <a:pathLst>
              <a:path w="752475" h="249958" extrusionOk="0">
                <a:moveTo>
                  <a:pt x="0" y="0"/>
                </a:moveTo>
                <a:lnTo>
                  <a:pt x="281564" y="0"/>
                </a:lnTo>
                <a:lnTo>
                  <a:pt x="323850" y="0"/>
                </a:lnTo>
                <a:lnTo>
                  <a:pt x="752475" y="0"/>
                </a:lnTo>
                <a:lnTo>
                  <a:pt x="575686" y="246983"/>
                </a:lnTo>
                <a:lnTo>
                  <a:pt x="323850" y="249958"/>
                </a:lnTo>
                <a:lnTo>
                  <a:pt x="219074" y="249958"/>
                </a:lnTo>
                <a:lnTo>
                  <a:pt x="0" y="249958"/>
                </a:lnTo>
                <a:lnTo>
                  <a:pt x="0" y="0"/>
                </a:lnTo>
                <a:close/>
              </a:path>
            </a:pathLst>
          </a:custGeom>
          <a:solidFill>
            <a:srgbClr val="5327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8" name="Google Shape;238;g1679584ce2f_3_185"/>
          <p:cNvCxnSpPr/>
          <p:nvPr/>
        </p:nvCxnSpPr>
        <p:spPr>
          <a:xfrm>
            <a:off x="731776" y="1732184"/>
            <a:ext cx="4739100" cy="0"/>
          </a:xfrm>
          <a:prstGeom prst="straightConnector1">
            <a:avLst/>
          </a:prstGeom>
          <a:noFill/>
          <a:ln w="19050" cap="flat" cmpd="sng">
            <a:solidFill>
              <a:srgbClr val="53276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9" name="Google Shape;239;g1679584ce2f_3_185"/>
          <p:cNvSpPr/>
          <p:nvPr/>
        </p:nvSpPr>
        <p:spPr>
          <a:xfrm>
            <a:off x="746491" y="1419756"/>
            <a:ext cx="1329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Reference</a:t>
            </a:r>
            <a:endParaRPr sz="1600" b="1" i="0" u="none" strike="noStrike" cap="non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0" name="Google Shape;240;g1679584ce2f_3_185"/>
          <p:cNvGrpSpPr/>
          <p:nvPr/>
        </p:nvGrpSpPr>
        <p:grpSpPr>
          <a:xfrm>
            <a:off x="790920" y="4112704"/>
            <a:ext cx="4575430" cy="2609763"/>
            <a:chOff x="790920" y="3532817"/>
            <a:chExt cx="4575430" cy="2560097"/>
          </a:xfrm>
        </p:grpSpPr>
        <p:pic>
          <p:nvPicPr>
            <p:cNvPr id="241" name="Google Shape;241;g1679584ce2f_3_185" descr="https://lh3.googleusercontent.com/p5JccNiu4QfVHSi7fIGR1ZZN6WAQOlUxSmRR3h_on1_sJlhHIPl8UicgQB_zM7pvFbD-ueUtGBB6Uu_1rqxUA9a4sMBFJppmxdvzz13YwiQ8fePEM24Ki6r9Zo5ZPfn02TIU0IUghYT3L-cYPxDPJT6nfgeaZWvAxLyOOOhtvkFS_iz3zqJBCq65d9mNhT4=s204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148221" y="4902981"/>
              <a:ext cx="2218128" cy="11899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g1679584ce2f_3_185" descr="https://lh5.googleusercontent.com/8Tls-DT02ZX3ukADpsBGleMJs82yw5l54M1QorPXKpuKAUN-IRk9Pg4_upAXl1QznoI5I7OSADUHn2Kiw7yh-vqnRACdrNhgrzeP-fzrF2fBXpdk1241Bamopn2ugXDswZ_x5uf2TZVL6HMayIRuKJKj7rZhuqmfZkdQG5nCit-uwi_zY9D5v8_brwqf-FY=s204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148222" y="3532818"/>
              <a:ext cx="2218128" cy="12769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g1679584ce2f_3_185" descr="https://lh5.googleusercontent.com/95z-f9CAFwG5bTY7vXfARtZNHdXhYsfygTjlUyctY4LXtaKj9K3SVxrOFWtGIxKEcUCc8_uKqgeh-NH7R7YrgKFRPfSrzXJtjB8l3wMFzko9aU505aO6J3NVplxQFRZoVDjp6jsHsSTkJgNaCDfQ8QGQV4S2bPxyCT1rBmIpjyt56vgFeCtvRbi1Lh3peOo=s204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90920" y="3532817"/>
              <a:ext cx="2218130" cy="12769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g1679584ce2f_3_185" descr="https://lh5.googleusercontent.com/ht6W25Lw6UBUg0VUdZhFt4p0G82o6j2PUaN9uMfxmeboM34x-1_lHWkU8_qlymEU1gQxdlkYaG6yeKOWv_VptBwo66KmmnkDtsS_mqmUwMvDnuN30cy45nxGL5occuMU-hJXtKQy4UFj-xvMlrBCzwZ3YLWyt75CprAq0H5nWItRmBuowl38QQPR_cAzZ5Q=s204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90920" y="4902980"/>
              <a:ext cx="2218128" cy="11899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5" name="Google Shape;245;g1679584ce2f_3_185"/>
          <p:cNvSpPr txBox="1"/>
          <p:nvPr/>
        </p:nvSpPr>
        <p:spPr>
          <a:xfrm>
            <a:off x="753384" y="3532817"/>
            <a:ext cx="4578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출처 : youtube </a:t>
            </a:r>
            <a:r>
              <a:rPr lang="en-US" sz="1100" b="0" i="0" u="sng" strike="noStrike" cap="none">
                <a:latin typeface="Arial"/>
                <a:ea typeface="Arial"/>
                <a:cs typeface="Arial"/>
                <a:sym typeface="Arial"/>
                <a:hlinkClick r:id="rId8"/>
              </a:rPr>
              <a:t>https://www.youtube.com/watch?v=_e_bzlDej5U&amp;list=WL&amp;index=15</a:t>
            </a:r>
            <a:endParaRPr sz="11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6" name="Google Shape;246;g1679584ce2f_3_185"/>
          <p:cNvGraphicFramePr/>
          <p:nvPr/>
        </p:nvGraphicFramePr>
        <p:xfrm>
          <a:off x="790921" y="1905201"/>
          <a:ext cx="4540700" cy="1524725"/>
        </p:xfrm>
        <a:graphic>
          <a:graphicData uri="http://schemas.openxmlformats.org/drawingml/2006/table">
            <a:tbl>
              <a:tblPr>
                <a:noFill/>
                <a:tableStyleId>{0344461D-70C3-4BCC-AF30-A659B9559148}</a:tableStyleId>
              </a:tblPr>
              <a:tblGrid>
                <a:gridCol w="143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0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780"/>
                        <a:buFont typeface="Arial"/>
                        <a:buNone/>
                      </a:pPr>
                      <a:r>
                        <a:rPr lang="en-US" sz="1300" b="1">
                          <a:solidFill>
                            <a:srgbClr val="F2F2F2"/>
                          </a:solidFill>
                        </a:rPr>
                        <a:t>영상 </a:t>
                      </a:r>
                      <a:r>
                        <a:rPr lang="en-US" sz="1300" b="1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길이(fps)</a:t>
                      </a:r>
                      <a:endParaRPr sz="1300" b="1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276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780"/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163초(30fps, 1프레임 당 0.033초)</a:t>
                      </a:r>
                      <a:endParaRPr sz="1400" b="0" i="0" u="none" strike="noStrike" cap="none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780"/>
                        <a:buFont typeface="Arial"/>
                        <a:buNone/>
                      </a:pPr>
                      <a:r>
                        <a:rPr lang="en-US" sz="1300" b="1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해상도</a:t>
                      </a:r>
                      <a:endParaRPr sz="1300" b="1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50" marR="63650" marT="16250" marB="162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276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780"/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1280*720 px</a:t>
                      </a:r>
                      <a:endParaRPr sz="1400" b="0" i="0" u="none" strike="noStrike" cap="none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780"/>
                        <a:buFont typeface="Arial"/>
                        <a:buNone/>
                      </a:pPr>
                      <a:r>
                        <a:rPr lang="en-US" sz="1300" b="1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 추출</a:t>
                      </a:r>
                      <a:endParaRPr sz="1300" b="1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50" marR="63650" marT="16250" marB="162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276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1627 프레임</a:t>
                      </a:r>
                      <a:r>
                        <a:rPr lang="en-US" sz="1400" b="0" i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(초당 10</a:t>
                      </a:r>
                      <a:r>
                        <a:rPr lang="en-US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프레임</a:t>
                      </a:r>
                      <a:r>
                        <a:rPr lang="en-US" sz="1400" b="0" i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endParaRPr sz="1400" b="0" i="0" u="none" strike="noStrike" cap="none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3650" marR="63650" marT="16250" marB="1625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780"/>
                        <a:buFont typeface="Arial"/>
                        <a:buNone/>
                      </a:pPr>
                      <a:r>
                        <a:rPr lang="en-US" sz="1300" b="1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</a:t>
                      </a:r>
                      <a:endParaRPr sz="1300" b="1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50" marR="63650" marT="16250" marB="162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276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780"/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바위섬 해변가 물웅덩이</a:t>
                      </a:r>
                      <a:endParaRPr sz="1400" b="0" i="0" u="none" strike="noStrike" cap="none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7" name="Google Shape;247;g1679584ce2f_3_185"/>
          <p:cNvSpPr/>
          <p:nvPr/>
        </p:nvSpPr>
        <p:spPr>
          <a:xfrm rot="10800000" flipH="1">
            <a:off x="6300124" y="1419736"/>
            <a:ext cx="1416534" cy="312448"/>
          </a:xfrm>
          <a:custGeom>
            <a:avLst/>
            <a:gdLst/>
            <a:ahLst/>
            <a:cxnLst/>
            <a:rect l="l" t="t" r="r" b="b"/>
            <a:pathLst>
              <a:path w="752475" h="249958" extrusionOk="0">
                <a:moveTo>
                  <a:pt x="0" y="0"/>
                </a:moveTo>
                <a:lnTo>
                  <a:pt x="281564" y="0"/>
                </a:lnTo>
                <a:lnTo>
                  <a:pt x="323850" y="0"/>
                </a:lnTo>
                <a:lnTo>
                  <a:pt x="752475" y="0"/>
                </a:lnTo>
                <a:lnTo>
                  <a:pt x="575686" y="246983"/>
                </a:lnTo>
                <a:lnTo>
                  <a:pt x="323850" y="249958"/>
                </a:lnTo>
                <a:lnTo>
                  <a:pt x="219074" y="249958"/>
                </a:lnTo>
                <a:lnTo>
                  <a:pt x="0" y="249958"/>
                </a:lnTo>
                <a:lnTo>
                  <a:pt x="0" y="0"/>
                </a:lnTo>
                <a:close/>
              </a:path>
            </a:pathLst>
          </a:custGeom>
          <a:solidFill>
            <a:srgbClr val="B42A6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8" name="Google Shape;248;g1679584ce2f_3_185"/>
          <p:cNvCxnSpPr/>
          <p:nvPr/>
        </p:nvCxnSpPr>
        <p:spPr>
          <a:xfrm>
            <a:off x="6300124" y="1732184"/>
            <a:ext cx="4739100" cy="0"/>
          </a:xfrm>
          <a:prstGeom prst="straightConnector1">
            <a:avLst/>
          </a:prstGeom>
          <a:noFill/>
          <a:ln w="19050" cap="flat" cmpd="sng">
            <a:solidFill>
              <a:srgbClr val="B42A6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9" name="Google Shape;249;g1679584ce2f_3_185"/>
          <p:cNvSpPr/>
          <p:nvPr/>
        </p:nvSpPr>
        <p:spPr>
          <a:xfrm>
            <a:off x="6314839" y="1419756"/>
            <a:ext cx="1049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Labeling</a:t>
            </a:r>
            <a:endParaRPr sz="1600" b="1" i="0" u="none" strike="noStrike" cap="non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50" name="Google Shape;250;g1679584ce2f_3_185"/>
          <p:cNvGraphicFramePr/>
          <p:nvPr/>
        </p:nvGraphicFramePr>
        <p:xfrm>
          <a:off x="6359269" y="1905201"/>
          <a:ext cx="4540700" cy="1117475"/>
        </p:xfrm>
        <a:graphic>
          <a:graphicData uri="http://schemas.openxmlformats.org/drawingml/2006/table">
            <a:tbl>
              <a:tblPr>
                <a:noFill/>
                <a:tableStyleId>{0344461D-70C3-4BCC-AF30-A659B9559148}</a:tableStyleId>
              </a:tblPr>
              <a:tblGrid>
                <a:gridCol w="143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06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780"/>
                        <a:buFont typeface="Arial"/>
                        <a:buNone/>
                      </a:pPr>
                      <a:r>
                        <a:rPr lang="en-US" sz="1300" b="1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수집 기간</a:t>
                      </a:r>
                      <a:endParaRPr sz="1300" b="1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2A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780"/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9월 6일 ~ 9월 30일 (약 3주간)</a:t>
                      </a:r>
                      <a:endParaRPr sz="1400" b="0" i="0" u="none" strike="noStrike" cap="none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780"/>
                        <a:buFont typeface="Arial"/>
                        <a:buNone/>
                      </a:pPr>
                      <a:r>
                        <a:rPr lang="en-US" sz="1300" b="1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수집 프로그램</a:t>
                      </a:r>
                      <a:endParaRPr sz="1300" b="1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50" marR="63650" marT="16250" marB="162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2A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780"/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labelme</a:t>
                      </a:r>
                      <a:endParaRPr sz="1400" b="0" i="0" u="none" strike="noStrike" cap="none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780"/>
                        <a:buFont typeface="Arial"/>
                        <a:buNone/>
                      </a:pPr>
                      <a:r>
                        <a:rPr lang="en-US" sz="1300" b="1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추출 data</a:t>
                      </a:r>
                      <a:endParaRPr sz="1300" b="1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50" marR="63650" marT="16250" marB="162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2A6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780"/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Json(각 이미지와 대응)</a:t>
                      </a:r>
                      <a:endParaRPr sz="1400" b="0" i="0" u="none" strike="noStrike" cap="none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51" name="Google Shape;251;g1679584ce2f_3_185"/>
          <p:cNvGrpSpPr/>
          <p:nvPr/>
        </p:nvGrpSpPr>
        <p:grpSpPr>
          <a:xfrm>
            <a:off x="6359303" y="5462085"/>
            <a:ext cx="4541064" cy="1260787"/>
            <a:chOff x="978488" y="6858000"/>
            <a:chExt cx="9921485" cy="2754613"/>
          </a:xfrm>
        </p:grpSpPr>
        <p:pic>
          <p:nvPicPr>
            <p:cNvPr id="252" name="Google Shape;252;g1679584ce2f_3_185" descr="https://lh3.googleusercontent.com/zFYPTkKyLeQKwJe8qJeoLum5FfWLJqoO8quX2iwji8v9aliZQD2pHqE77X83uPsAVEkgT3CRQzLy5PPH_rUzVhBskQbyAcvfHnlVuLQh_qn0l33cbVPnsKp9dTJ_83IWgdMWdokgoHECHDz2uMpVZOowj4fUkoAHArIVRpeVN2lKABND8295BjDRSOPcfoQ=s204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978488" y="6858000"/>
              <a:ext cx="4885348" cy="27546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Google Shape;253;g1679584ce2f_3_185" descr="https://lh4.googleusercontent.com/JaC_9N1aSLN_FWGbDVWO-3CeU6vTM5BBEIDlaIGwAVjfioeTda5qv75Nz6QCxrddpHXNGb5DoW8qHEmOmrllrbTXd5UFJfP9SV079OXCWuqPYlqIQWIOdjgsba370BgBl2yFNy-m30ME1FDcQoOor85Z2FWGwGherJj5ojLy1JO2yjnD1YeqggPliQ_LAzw=s2048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6014625" y="6858000"/>
              <a:ext cx="4885348" cy="275461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4" name="Google Shape;254;g1679584ce2f_3_185" descr="https://lh6.googleusercontent.com/MyiJZBRYTAgqVJG1CeVZ4LX5X6QAjcieTYcTADlpGPXMkqB_mfFjfLb9t64RwgrP8lqyK1TR97XCzAEr1-9TxKTS7ep-jpWN7MwkwASPAdi3ttW8FiSEnmMEdwQMUaDCyzS9CWx7iBmgPdaKlR_gt48kTF3riV-fZPGRIYGBS1ycaziOYY53qj1U01XpPh4=s204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359268" y="3195669"/>
            <a:ext cx="4540706" cy="2138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1679584ce2f_3_185" descr="17+ Logo Youtube Png Transparente | Youtube logo png, Youtube logo, First  youtube video ideas"/>
          <p:cNvPicPr preferRelativeResize="0"/>
          <p:nvPr/>
        </p:nvPicPr>
        <p:blipFill rotWithShape="1">
          <a:blip r:embed="rId12">
            <a:alphaModFix/>
          </a:blip>
          <a:srcRect l="26299" t="27626" r="25514" b="27835"/>
          <a:stretch/>
        </p:blipFill>
        <p:spPr>
          <a:xfrm>
            <a:off x="2222180" y="3564578"/>
            <a:ext cx="361508" cy="25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679584ce2f_3_210"/>
          <p:cNvSpPr txBox="1"/>
          <p:nvPr/>
        </p:nvSpPr>
        <p:spPr>
          <a:xfrm>
            <a:off x="137400" y="137400"/>
            <a:ext cx="6594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Preprocessing</a:t>
            </a:r>
            <a:endParaRPr/>
          </a:p>
          <a:p>
            <a:pPr marL="13334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 Collection and Preprocessing</a:t>
            </a:r>
            <a:endParaRPr sz="2000" b="0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1" name="Google Shape;261;g1679584ce2f_3_210" descr="제로베이스 데이터 사이언스 스쿨] 0. 부트캠프 신청하기 — Deda의 데이터 디자인"/>
          <p:cNvPicPr preferRelativeResize="0"/>
          <p:nvPr/>
        </p:nvPicPr>
        <p:blipFill rotWithShape="1">
          <a:blip r:embed="rId3">
            <a:alphaModFix/>
          </a:blip>
          <a:srcRect l="23617" r="25163"/>
          <a:stretch/>
        </p:blipFill>
        <p:spPr>
          <a:xfrm>
            <a:off x="10934700" y="127000"/>
            <a:ext cx="1130300" cy="11128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" name="Google Shape;262;g1679584ce2f_3_210"/>
          <p:cNvCxnSpPr/>
          <p:nvPr/>
        </p:nvCxnSpPr>
        <p:spPr>
          <a:xfrm>
            <a:off x="17463" y="222250"/>
            <a:ext cx="0" cy="920700"/>
          </a:xfrm>
          <a:prstGeom prst="straightConnector1">
            <a:avLst/>
          </a:prstGeom>
          <a:noFill/>
          <a:ln w="190500" cap="rnd" cmpd="sng">
            <a:solidFill>
              <a:srgbClr val="A26EFF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263" name="Google Shape;263;g1679584ce2f_3_210"/>
          <p:cNvGraphicFramePr/>
          <p:nvPr/>
        </p:nvGraphicFramePr>
        <p:xfrm>
          <a:off x="1358246" y="2144540"/>
          <a:ext cx="9475500" cy="2028160"/>
        </p:xfrm>
        <a:graphic>
          <a:graphicData uri="http://schemas.openxmlformats.org/drawingml/2006/table">
            <a:tbl>
              <a:tblPr>
                <a:noFill/>
                <a:tableStyleId>{0344461D-70C3-4BCC-AF30-A659B9559148}</a:tableStyleId>
              </a:tblPr>
              <a:tblGrid>
                <a:gridCol w="1048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27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2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780"/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 set</a:t>
                      </a:r>
                      <a:endParaRPr sz="14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50" marR="63650" marT="16250" marB="162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780"/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COCO dataset</a:t>
                      </a:r>
                      <a:endParaRPr sz="1600" b="0" i="0" u="none" strike="noStrike" cap="none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780"/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 분류</a:t>
                      </a:r>
                      <a:endParaRPr sz="14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50" marR="63650" marT="16250" marB="162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Train set, Test set, Validation set으로 구성</a:t>
                      </a:r>
                      <a:endParaRPr sz="1600" b="0" i="0" u="none" strike="noStrike" cap="none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3650" marR="63650" marT="16250" marB="1625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3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780"/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2F2F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Input data</a:t>
                      </a:r>
                      <a:endParaRPr sz="1400" b="0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50" marR="63650" marT="16250" marB="162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92075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780"/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(각 분류별로 아래 파일로 구성)</a:t>
                      </a:r>
                      <a:endParaRPr/>
                    </a:p>
                    <a:p>
                      <a:pPr marL="92075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780"/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 Annotation : 모든 이미지의 json file</a:t>
                      </a:r>
                      <a:r>
                        <a:rPr lang="en-US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의 내용</a:t>
                      </a:r>
                      <a:r>
                        <a:rPr lang="en-US" sz="1400" b="0" i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 한줄로 나열된</a:t>
                      </a:r>
                      <a:r>
                        <a:rPr lang="en-US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400" b="0" i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json 파일</a:t>
                      </a:r>
                      <a:br>
                        <a:rPr lang="en-US" sz="1400" b="0" i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en-US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r>
                        <a:rPr lang="en-US" sz="1400" b="0" i="0" u="none" strike="noStrike" cap="none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라벨명은 water, stone 두가지 사용</a:t>
                      </a:r>
                      <a:endParaRPr sz="1400" b="0" i="0" u="none" strike="noStrike" cap="none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457200" marR="0" lvl="0" indent="-31750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Malgun Gothic"/>
                        <a:buChar char="●"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개별 이미지의 json file에는 라벨명, 위치좌표, 원본이미지 경로, 이미지 크기 등이 포함됨</a:t>
                      </a:r>
                      <a:endParaRPr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4" name="Google Shape;264;g1679584ce2f_3_210"/>
          <p:cNvSpPr txBox="1"/>
          <p:nvPr/>
        </p:nvSpPr>
        <p:spPr>
          <a:xfrm>
            <a:off x="1358246" y="1443127"/>
            <a:ext cx="4602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학습 모델에 따른 데이터 전처리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1679584ce2f_3_210"/>
          <p:cNvSpPr/>
          <p:nvPr/>
        </p:nvSpPr>
        <p:spPr>
          <a:xfrm>
            <a:off x="2406275" y="1816800"/>
            <a:ext cx="8427600" cy="316500"/>
          </a:xfrm>
          <a:prstGeom prst="rect">
            <a:avLst/>
          </a:prstGeom>
          <a:solidFill>
            <a:srgbClr val="C82E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r>
              <a:rPr lang="en-US" sz="16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RCNN 계열(faster RCNN, mask RCNN)</a:t>
            </a:r>
            <a:endParaRPr sz="163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g1679584ce2f_3_210"/>
          <p:cNvPicPr preferRelativeResize="0"/>
          <p:nvPr/>
        </p:nvPicPr>
        <p:blipFill rotWithShape="1">
          <a:blip r:embed="rId4">
            <a:alphaModFix/>
          </a:blip>
          <a:srcRect b="27912"/>
          <a:stretch/>
        </p:blipFill>
        <p:spPr>
          <a:xfrm>
            <a:off x="3245545" y="4174109"/>
            <a:ext cx="2000250" cy="1956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1679584ce2f_3_2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45795" y="5083280"/>
            <a:ext cx="2952750" cy="10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679584ce2f_3_222"/>
          <p:cNvSpPr txBox="1"/>
          <p:nvPr/>
        </p:nvSpPr>
        <p:spPr>
          <a:xfrm>
            <a:off x="137400" y="137400"/>
            <a:ext cx="6594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Preprocessing</a:t>
            </a:r>
            <a:endParaRPr/>
          </a:p>
          <a:p>
            <a:pPr marL="13334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 Collection and Preprocessing</a:t>
            </a:r>
            <a:endParaRPr sz="2000" b="0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3" name="Google Shape;273;g1679584ce2f_3_222" descr="제로베이스 데이터 사이언스 스쿨] 0. 부트캠프 신청하기 — Deda의 데이터 디자인"/>
          <p:cNvPicPr preferRelativeResize="0"/>
          <p:nvPr/>
        </p:nvPicPr>
        <p:blipFill rotWithShape="1">
          <a:blip r:embed="rId3">
            <a:alphaModFix/>
          </a:blip>
          <a:srcRect l="23617" r="25163"/>
          <a:stretch/>
        </p:blipFill>
        <p:spPr>
          <a:xfrm>
            <a:off x="10934700" y="127000"/>
            <a:ext cx="1130300" cy="11128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4" name="Google Shape;274;g1679584ce2f_3_222"/>
          <p:cNvCxnSpPr/>
          <p:nvPr/>
        </p:nvCxnSpPr>
        <p:spPr>
          <a:xfrm>
            <a:off x="17463" y="222250"/>
            <a:ext cx="0" cy="920700"/>
          </a:xfrm>
          <a:prstGeom prst="straightConnector1">
            <a:avLst/>
          </a:prstGeom>
          <a:noFill/>
          <a:ln w="190500" cap="rnd" cmpd="sng">
            <a:solidFill>
              <a:srgbClr val="A26E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75" name="Google Shape;275;g1679584ce2f_3_222" descr="https://lh6.googleusercontent.com/z5W3EQHkdpR0_Ij48t3wJ-smL3AwV6JgxtGO0N3F32KunYenPIp4No218Eb0jTYpBn2QV0n-g5ha0DZfzmBpcDd76hewqt0NQ8GwSB1pXv_8xaCMkxIUyCl7mIGJ0HD23CcJkyz6LXqoHCKliAGIyvEX1HFzY6FVI72YgT5Fd_2-o70olCEseq6dliWiRd0=s20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3560" y="1371135"/>
            <a:ext cx="10424876" cy="16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1679584ce2f_3_222"/>
          <p:cNvSpPr txBox="1"/>
          <p:nvPr/>
        </p:nvSpPr>
        <p:spPr>
          <a:xfrm>
            <a:off x="4145856" y="3127000"/>
            <a:ext cx="3900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&lt;Terminal </a:t>
            </a:r>
            <a:r>
              <a:rPr lang="en-US">
                <a:solidFill>
                  <a:schemeClr val="lt1"/>
                </a:solidFill>
              </a:rPr>
              <a:t>명령어 활용 </a:t>
            </a: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COCO dataset 생성&gt;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" name="Google Shape;277;g1679584ce2f_3_2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0238" y="3828797"/>
            <a:ext cx="9231524" cy="151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1679584ce2f_3_222"/>
          <p:cNvSpPr txBox="1"/>
          <p:nvPr/>
        </p:nvSpPr>
        <p:spPr>
          <a:xfrm>
            <a:off x="4145856" y="5429325"/>
            <a:ext cx="3900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en-US">
                <a:solidFill>
                  <a:schemeClr val="lt1"/>
                </a:solidFill>
              </a:rPr>
              <a:t>COCO dataset label</a:t>
            </a: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679584cfda_0_1"/>
          <p:cNvSpPr txBox="1"/>
          <p:nvPr/>
        </p:nvSpPr>
        <p:spPr>
          <a:xfrm>
            <a:off x="137400" y="137400"/>
            <a:ext cx="6594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Input Data</a:t>
            </a:r>
            <a:endParaRPr/>
          </a:p>
          <a:p>
            <a:pPr marL="13334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 Collection and Preprocessing</a:t>
            </a:r>
            <a:endParaRPr sz="2000" b="0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4" name="Google Shape;284;g1679584cfda_0_1" descr="제로베이스 데이터 사이언스 스쿨] 0. 부트캠프 신청하기 — Deda의 데이터 디자인"/>
          <p:cNvPicPr preferRelativeResize="0"/>
          <p:nvPr/>
        </p:nvPicPr>
        <p:blipFill rotWithShape="1">
          <a:blip r:embed="rId3">
            <a:alphaModFix/>
          </a:blip>
          <a:srcRect l="23617" r="25163"/>
          <a:stretch/>
        </p:blipFill>
        <p:spPr>
          <a:xfrm>
            <a:off x="10934700" y="127000"/>
            <a:ext cx="1130300" cy="11128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5" name="Google Shape;285;g1679584cfda_0_1"/>
          <p:cNvCxnSpPr/>
          <p:nvPr/>
        </p:nvCxnSpPr>
        <p:spPr>
          <a:xfrm>
            <a:off x="17463" y="222250"/>
            <a:ext cx="0" cy="920700"/>
          </a:xfrm>
          <a:prstGeom prst="straightConnector1">
            <a:avLst/>
          </a:prstGeom>
          <a:noFill/>
          <a:ln w="190500" cap="rnd" cmpd="sng">
            <a:solidFill>
              <a:srgbClr val="A26E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6" name="Google Shape;286;g1679584cfda_0_1"/>
          <p:cNvSpPr/>
          <p:nvPr/>
        </p:nvSpPr>
        <p:spPr>
          <a:xfrm rot="10800000" flipH="1">
            <a:off x="731776" y="1419736"/>
            <a:ext cx="1416534" cy="312448"/>
          </a:xfrm>
          <a:custGeom>
            <a:avLst/>
            <a:gdLst/>
            <a:ahLst/>
            <a:cxnLst/>
            <a:rect l="l" t="t" r="r" b="b"/>
            <a:pathLst>
              <a:path w="752475" h="249958" extrusionOk="0">
                <a:moveTo>
                  <a:pt x="0" y="0"/>
                </a:moveTo>
                <a:lnTo>
                  <a:pt x="281564" y="0"/>
                </a:lnTo>
                <a:lnTo>
                  <a:pt x="323850" y="0"/>
                </a:lnTo>
                <a:lnTo>
                  <a:pt x="752475" y="0"/>
                </a:lnTo>
                <a:lnTo>
                  <a:pt x="575686" y="246983"/>
                </a:lnTo>
                <a:lnTo>
                  <a:pt x="323850" y="249958"/>
                </a:lnTo>
                <a:lnTo>
                  <a:pt x="219074" y="249958"/>
                </a:lnTo>
                <a:lnTo>
                  <a:pt x="0" y="249958"/>
                </a:lnTo>
                <a:lnTo>
                  <a:pt x="0" y="0"/>
                </a:lnTo>
                <a:close/>
              </a:path>
            </a:pathLst>
          </a:custGeom>
          <a:solidFill>
            <a:srgbClr val="5327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7" name="Google Shape;287;g1679584cfda_0_1"/>
          <p:cNvCxnSpPr/>
          <p:nvPr/>
        </p:nvCxnSpPr>
        <p:spPr>
          <a:xfrm>
            <a:off x="731776" y="1732184"/>
            <a:ext cx="4739100" cy="0"/>
          </a:xfrm>
          <a:prstGeom prst="straightConnector1">
            <a:avLst/>
          </a:prstGeom>
          <a:noFill/>
          <a:ln w="19050" cap="flat" cmpd="sng">
            <a:solidFill>
              <a:srgbClr val="53276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8" name="Google Shape;288;g1679584cfda_0_1"/>
          <p:cNvSpPr/>
          <p:nvPr/>
        </p:nvSpPr>
        <p:spPr>
          <a:xfrm>
            <a:off x="746491" y="1419756"/>
            <a:ext cx="1329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>
                <a:solidFill>
                  <a:srgbClr val="F2F2F2"/>
                </a:solidFill>
              </a:rPr>
              <a:t>최종 Data</a:t>
            </a:r>
            <a:endParaRPr sz="1600" b="1" i="0" u="none" strike="noStrike" cap="non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89" name="Google Shape;289;g1679584cfda_0_1"/>
          <p:cNvGraphicFramePr/>
          <p:nvPr>
            <p:extLst>
              <p:ext uri="{D42A27DB-BD31-4B8C-83A1-F6EECF244321}">
                <p14:modId xmlns:p14="http://schemas.microsoft.com/office/powerpoint/2010/main" val="1426112786"/>
              </p:ext>
            </p:extLst>
          </p:nvPr>
        </p:nvGraphicFramePr>
        <p:xfrm>
          <a:off x="790921" y="1905201"/>
          <a:ext cx="9934250" cy="4204755"/>
        </p:xfrm>
        <a:graphic>
          <a:graphicData uri="http://schemas.openxmlformats.org/drawingml/2006/table">
            <a:tbl>
              <a:tblPr>
                <a:noFill/>
                <a:tableStyleId>{0344461D-70C3-4BCC-AF30-A659B9559148}</a:tableStyleId>
              </a:tblPr>
              <a:tblGrid>
                <a:gridCol w="2384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4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65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8825">
                <a:tc row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>
                          <a:solidFill>
                            <a:srgbClr val="F2F2F2"/>
                          </a:solidFill>
                        </a:rPr>
                        <a:t>Data 개수</a:t>
                      </a:r>
                      <a:endParaRPr sz="1300" b="1">
                        <a:solidFill>
                          <a:srgbClr val="F2F2F2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>
                          <a:solidFill>
                            <a:srgbClr val="F2F2F2"/>
                          </a:solidFill>
                        </a:rPr>
                        <a:t>(개수 / %)</a:t>
                      </a:r>
                      <a:endParaRPr sz="1300" b="1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276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>
                          <a:solidFill>
                            <a:srgbClr val="F2F2F2"/>
                          </a:solidFill>
                        </a:rPr>
                        <a:t>Total</a:t>
                      </a:r>
                      <a:endParaRPr sz="1300" b="1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276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78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Total - 1,627</a:t>
                      </a:r>
                      <a:endParaRPr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8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>
                          <a:solidFill>
                            <a:srgbClr val="F2F2F2"/>
                          </a:solidFill>
                        </a:rPr>
                        <a:t>Train</a:t>
                      </a:r>
                      <a:endParaRPr sz="1300" b="1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276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Train - 1,308 / 80.40%</a:t>
                      </a:r>
                      <a:endParaRPr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8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>
                          <a:solidFill>
                            <a:srgbClr val="F2F2F2"/>
                          </a:solidFill>
                        </a:rPr>
                        <a:t>Test</a:t>
                      </a:r>
                      <a:endParaRPr sz="1300" b="1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276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Test - 153 / 9.40%</a:t>
                      </a:r>
                      <a:endParaRPr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8825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>
                          <a:solidFill>
                            <a:srgbClr val="F2F2F2"/>
                          </a:solidFill>
                        </a:rPr>
                        <a:t>Validation</a:t>
                      </a:r>
                      <a:endParaRPr sz="1300" b="1">
                        <a:solidFill>
                          <a:srgbClr val="F2F2F2"/>
                        </a:solidFill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276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Validation - 166 / 10.20%</a:t>
                      </a:r>
                      <a:endParaRPr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7575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>
                          <a:solidFill>
                            <a:srgbClr val="F2F2F2"/>
                          </a:solidFill>
                        </a:rPr>
                        <a:t>Class</a:t>
                      </a:r>
                      <a:endParaRPr sz="1300" b="1">
                        <a:solidFill>
                          <a:srgbClr val="F2F2F2"/>
                        </a:solidFill>
                      </a:endParaRPr>
                    </a:p>
                  </a:txBody>
                  <a:tcPr marL="63650" marR="63650" marT="16250" marB="162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276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78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 (water, stone)</a:t>
                      </a:r>
                      <a:endParaRPr sz="1400" b="0" i="0" u="none" strike="noStrike" cap="none" dirty="0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175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>
                          <a:solidFill>
                            <a:srgbClr val="F2F2F2"/>
                          </a:solidFill>
                        </a:rPr>
                        <a:t>Video Inference</a:t>
                      </a:r>
                      <a:endParaRPr sz="1300" b="1">
                        <a:solidFill>
                          <a:srgbClr val="F2F2F2"/>
                        </a:solidFill>
                      </a:endParaRPr>
                    </a:p>
                  </a:txBody>
                  <a:tcPr marL="63650" marR="63650" marT="16250" marB="162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276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>
                          <a:solidFill>
                            <a:srgbClr val="F2F2F2"/>
                          </a:solidFill>
                        </a:rPr>
                        <a:t>test</a:t>
                      </a:r>
                      <a:endParaRPr sz="1300" b="1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50" marR="63650" marT="16250" marB="1625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2767"/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3175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Malgun Gothic"/>
                        <a:buChar char="-"/>
                      </a:pPr>
                      <a:r>
                        <a:rPr lang="en-US" dirty="0" err="1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영상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dirty="0" err="1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길이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: </a:t>
                      </a:r>
                      <a:r>
                        <a:rPr lang="en-US" altLang="ko-KR" dirty="0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16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</a:t>
                      </a:r>
                      <a:endParaRPr dirty="0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457200" marR="0" lvl="0" indent="-3175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Malgun Gothic"/>
                        <a:buChar char="-"/>
                      </a:pPr>
                      <a:r>
                        <a:rPr lang="en-US" dirty="0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inference time : </a:t>
                      </a:r>
                      <a:r>
                        <a:rPr lang="en-US" altLang="ko-KR" dirty="0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178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</a:t>
                      </a:r>
                      <a:endParaRPr dirty="0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457200" marR="0" lvl="0" indent="-31750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Malgun Gothic"/>
                        <a:buChar char="-"/>
                      </a:pPr>
                      <a:r>
                        <a:rPr lang="en-US" dirty="0" err="1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용량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: (</a:t>
                      </a:r>
                      <a:r>
                        <a:rPr lang="en-US" dirty="0" err="1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원본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 </a:t>
                      </a:r>
                      <a:r>
                        <a:rPr lang="en-US" altLang="ko-KR" dirty="0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18.2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MB</a:t>
                      </a:r>
                      <a:endParaRPr dirty="0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45720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    / (inference) </a:t>
                      </a:r>
                      <a:r>
                        <a:rPr lang="en-US" altLang="ko-KR" dirty="0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24.8</a:t>
                      </a:r>
                      <a:r>
                        <a:rPr lang="en-US" dirty="0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MB</a:t>
                      </a:r>
                      <a:endParaRPr dirty="0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3650" marR="63650" marT="16250" marB="1625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1750"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 b="1">
                          <a:solidFill>
                            <a:srgbClr val="F2F2F2"/>
                          </a:solidFill>
                        </a:rPr>
                        <a:t>total</a:t>
                      </a:r>
                      <a:endParaRPr sz="1300" b="1">
                        <a:solidFill>
                          <a:srgbClr val="F2F2F2"/>
                        </a:solidFill>
                      </a:endParaRPr>
                    </a:p>
                  </a:txBody>
                  <a:tcPr marL="63650" marR="63650" marT="16250" marB="1625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2767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0" indent="-31750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Malgun Gothic"/>
                        <a:buChar char="-"/>
                      </a:pPr>
                      <a:r>
                        <a:rPr lang="en-US" dirty="0" err="1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영상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길이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: 282s</a:t>
                      </a:r>
                      <a:endParaRPr dirty="0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457200" lvl="0" indent="-31750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Malgun Gothic"/>
                        <a:buChar char="-"/>
                      </a:pPr>
                      <a:r>
                        <a:rPr lang="en-US" dirty="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inference time : 1899s</a:t>
                      </a:r>
                      <a:endParaRPr dirty="0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457200" lvl="0" indent="-31750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Malgun Gothic"/>
                        <a:buChar char="-"/>
                      </a:pPr>
                      <a:r>
                        <a:rPr lang="en-US" dirty="0" err="1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용량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: (</a:t>
                      </a:r>
                      <a:r>
                        <a:rPr lang="en-US" dirty="0" err="1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원본</a:t>
                      </a:r>
                      <a:r>
                        <a:rPr lang="en-US" dirty="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 108.4MB</a:t>
                      </a:r>
                      <a:endParaRPr dirty="0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45720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     / (inference) 251.7MB</a:t>
                      </a:r>
                      <a:endParaRPr dirty="0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3650" marR="63650" marT="16250" marB="1625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6ac2dde673_0_52"/>
          <p:cNvSpPr txBox="1"/>
          <p:nvPr/>
        </p:nvSpPr>
        <p:spPr>
          <a:xfrm>
            <a:off x="3162895" y="2278225"/>
            <a:ext cx="58662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rPr lang="en-US" sz="4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Mask RCNN</a:t>
            </a:r>
            <a:endParaRPr sz="44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96" name="Google Shape;296;g16ac2dde673_0_52"/>
          <p:cNvCxnSpPr/>
          <p:nvPr/>
        </p:nvCxnSpPr>
        <p:spPr>
          <a:xfrm rot="10800000">
            <a:off x="3943650" y="3429000"/>
            <a:ext cx="4304700" cy="0"/>
          </a:xfrm>
          <a:prstGeom prst="straightConnector1">
            <a:avLst/>
          </a:prstGeom>
          <a:noFill/>
          <a:ln w="76200" cap="rnd" cmpd="sng">
            <a:solidFill>
              <a:srgbClr val="A26EF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g16d09746df4_0_0" descr="제로베이스 데이터 사이언스 스쿨] 0. 부트캠프 신청하기 — Deda의 데이터 디자인"/>
          <p:cNvPicPr preferRelativeResize="0"/>
          <p:nvPr/>
        </p:nvPicPr>
        <p:blipFill rotWithShape="1">
          <a:blip r:embed="rId3">
            <a:alphaModFix/>
          </a:blip>
          <a:srcRect l="23617" r="25163"/>
          <a:stretch/>
        </p:blipFill>
        <p:spPr>
          <a:xfrm>
            <a:off x="10934700" y="127000"/>
            <a:ext cx="1130300" cy="1112838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16d09746df4_0_0"/>
          <p:cNvSpPr txBox="1"/>
          <p:nvPr/>
        </p:nvSpPr>
        <p:spPr>
          <a:xfrm>
            <a:off x="137400" y="137400"/>
            <a:ext cx="65946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Environment Setting</a:t>
            </a:r>
            <a:endParaRPr>
              <a:solidFill>
                <a:schemeClr val="dk1"/>
              </a:solidFill>
            </a:endParaRPr>
          </a:p>
          <a:p>
            <a:pPr marL="13334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Mask RCNN</a:t>
            </a:r>
            <a:endParaRPr sz="36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3" name="Google Shape;303;g16d09746df4_0_0" descr="Colab Pro: Is it Worth the Money? | by Dario Radečić | Towards Data Sci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97235" y="1959517"/>
            <a:ext cx="4597525" cy="203215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sx="110000" sy="11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04" name="Google Shape;304;g16d09746df4_0_0"/>
          <p:cNvSpPr txBox="1"/>
          <p:nvPr/>
        </p:nvSpPr>
        <p:spPr>
          <a:xfrm>
            <a:off x="157772" y="4047408"/>
            <a:ext cx="11876453" cy="1015622"/>
          </a:xfrm>
          <a:prstGeom prst="rect">
            <a:avLst/>
          </a:prstGeom>
          <a:noFill/>
          <a:ln>
            <a:noFill/>
          </a:ln>
          <a:effectLst>
            <a:outerShdw blurRad="317500" dist="152400" dir="2700000" algn="tl" rotWithShape="0">
              <a:srgbClr val="000000">
                <a:alpha val="698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colab</a:t>
            </a:r>
            <a:r>
              <a:rPr lang="en-US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pro</a:t>
            </a:r>
            <a:endParaRPr sz="20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GPU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K80, T4 or P100</a:t>
            </a:r>
            <a:r>
              <a:rPr lang="en-US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|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RAM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24.45GB (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고용량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RAM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설정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후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사용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| torch version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1.12.1+cu113</a:t>
            </a:r>
            <a:endParaRPr sz="2000" dirty="0"/>
          </a:p>
        </p:txBody>
      </p:sp>
      <p:cxnSp>
        <p:nvCxnSpPr>
          <p:cNvPr id="305" name="Google Shape;305;g16d09746df4_0_0"/>
          <p:cNvCxnSpPr/>
          <p:nvPr/>
        </p:nvCxnSpPr>
        <p:spPr>
          <a:xfrm>
            <a:off x="17463" y="222250"/>
            <a:ext cx="0" cy="920700"/>
          </a:xfrm>
          <a:prstGeom prst="straightConnector1">
            <a:avLst/>
          </a:prstGeom>
          <a:noFill/>
          <a:ln w="190500" cap="rnd" cmpd="sng">
            <a:solidFill>
              <a:srgbClr val="A26EF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g16d09746df4_0_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71688" y="735063"/>
            <a:ext cx="4541724" cy="13937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sx="110000" sy="11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11" name="Google Shape;311;g16d09746df4_0_8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08475" y="2281200"/>
            <a:ext cx="6084573" cy="3078076"/>
          </a:xfrm>
          <a:prstGeom prst="rect">
            <a:avLst/>
          </a:prstGeom>
          <a:noFill/>
          <a:ln>
            <a:noFill/>
          </a:ln>
          <a:effectLst>
            <a:outerShdw blurRad="317500" dist="152400" dir="2700000" algn="tl" rotWithShape="0">
              <a:srgbClr val="000000">
                <a:alpha val="80000"/>
              </a:srgbClr>
            </a:outerShdw>
          </a:effectLst>
        </p:spPr>
      </p:pic>
      <p:pic>
        <p:nvPicPr>
          <p:cNvPr id="312" name="Google Shape;312;g16d09746df4_0_85"/>
          <p:cNvPicPr preferRelativeResize="0"/>
          <p:nvPr/>
        </p:nvPicPr>
        <p:blipFill rotWithShape="1">
          <a:blip r:embed="rId5">
            <a:alphaModFix/>
          </a:blip>
          <a:srcRect b="19878"/>
          <a:stretch/>
        </p:blipFill>
        <p:spPr>
          <a:xfrm>
            <a:off x="198950" y="2281213"/>
            <a:ext cx="5557127" cy="3078064"/>
          </a:xfrm>
          <a:prstGeom prst="rect">
            <a:avLst/>
          </a:prstGeom>
          <a:noFill/>
          <a:ln>
            <a:noFill/>
          </a:ln>
          <a:effectLst>
            <a:outerShdw blurRad="317500" dist="152400" dir="2700000" algn="tl" rotWithShape="0">
              <a:srgbClr val="000000">
                <a:alpha val="80000"/>
              </a:srgbClr>
            </a:outerShdw>
          </a:effectLst>
        </p:spPr>
      </p:pic>
      <p:sp>
        <p:nvSpPr>
          <p:cNvPr id="313" name="Google Shape;313;g16d09746df4_0_85"/>
          <p:cNvSpPr txBox="1"/>
          <p:nvPr/>
        </p:nvSpPr>
        <p:spPr>
          <a:xfrm>
            <a:off x="137400" y="137400"/>
            <a:ext cx="65946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MMDetection</a:t>
            </a:r>
            <a:endParaRPr>
              <a:solidFill>
                <a:schemeClr val="dk1"/>
              </a:solidFill>
            </a:endParaRPr>
          </a:p>
          <a:p>
            <a:pPr marL="13334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Mask RCNN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14" name="Google Shape;314;g16d09746df4_0_85" descr="제로베이스 데이터 사이언스 스쿨] 0. 부트캠프 신청하기 — Deda의 데이터 디자인"/>
          <p:cNvPicPr preferRelativeResize="0"/>
          <p:nvPr/>
        </p:nvPicPr>
        <p:blipFill rotWithShape="1">
          <a:blip r:embed="rId6">
            <a:alphaModFix/>
          </a:blip>
          <a:srcRect l="23617" r="25163"/>
          <a:stretch/>
        </p:blipFill>
        <p:spPr>
          <a:xfrm>
            <a:off x="10934700" y="127000"/>
            <a:ext cx="1130300" cy="11128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" name="Google Shape;315;g16d09746df4_0_85"/>
          <p:cNvCxnSpPr/>
          <p:nvPr/>
        </p:nvCxnSpPr>
        <p:spPr>
          <a:xfrm>
            <a:off x="17463" y="222250"/>
            <a:ext cx="0" cy="920700"/>
          </a:xfrm>
          <a:prstGeom prst="straightConnector1">
            <a:avLst/>
          </a:prstGeom>
          <a:noFill/>
          <a:ln w="190500" cap="rnd" cmpd="sng">
            <a:solidFill>
              <a:srgbClr val="A26E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6" name="Google Shape;316;g16d09746df4_0_85"/>
          <p:cNvSpPr txBox="1"/>
          <p:nvPr/>
        </p:nvSpPr>
        <p:spPr>
          <a:xfrm>
            <a:off x="198950" y="5430460"/>
            <a:ext cx="11493378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lang="en-US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중국</a:t>
            </a: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칭화대학을</a:t>
            </a: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중심으로</a:t>
            </a: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한</a:t>
            </a: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OpenMMLab의</a:t>
            </a: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주도</a:t>
            </a: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하에</a:t>
            </a: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운영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2018년 MS-COCO </a:t>
            </a:r>
            <a:r>
              <a:rPr lang="en-US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Challenge에서</a:t>
            </a: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우승하며</a:t>
            </a: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뛰어난</a:t>
            </a: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성능을</a:t>
            </a: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보임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lang="en-US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Pytorch</a:t>
            </a: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기반으로</a:t>
            </a: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구현된</a:t>
            </a: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최신의</a:t>
            </a: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다양한</a:t>
            </a: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Object Detection, Segmentation </a:t>
            </a:r>
            <a:r>
              <a:rPr lang="en-US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알고리즘이</a:t>
            </a: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포함되어</a:t>
            </a: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있으며</a:t>
            </a: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pretrain된</a:t>
            </a: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모델을</a:t>
            </a: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지원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lang="en-US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효율적인</a:t>
            </a: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모델</a:t>
            </a: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설계와</a:t>
            </a: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Config </a:t>
            </a:r>
            <a:r>
              <a:rPr lang="en-US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기반으로</a:t>
            </a: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데이터부터</a:t>
            </a: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모델</a:t>
            </a: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학습</a:t>
            </a: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평가까지</a:t>
            </a: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이어지는</a:t>
            </a: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파이프라인</a:t>
            </a:r>
            <a:r>
              <a:rPr lang="en-US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적용</a:t>
            </a:r>
            <a:endParaRPr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6d09746df4_0_172"/>
          <p:cNvSpPr txBox="1"/>
          <p:nvPr/>
        </p:nvSpPr>
        <p:spPr>
          <a:xfrm>
            <a:off x="137400" y="137400"/>
            <a:ext cx="65946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</a:t>
            </a:r>
            <a:r>
              <a:rPr lang="en-US" sz="2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odel Architecture</a:t>
            </a:r>
            <a:endParaRPr>
              <a:solidFill>
                <a:schemeClr val="dk1"/>
              </a:solidFill>
            </a:endParaRPr>
          </a:p>
          <a:p>
            <a:pPr marL="13334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Mask RCNN</a:t>
            </a:r>
            <a:endParaRPr sz="2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2" name="Google Shape;322;g16d09746df4_0_172" descr="제로베이스 데이터 사이언스 스쿨] 0. 부트캠프 신청하기 — Deda의 데이터 디자인"/>
          <p:cNvPicPr preferRelativeResize="0"/>
          <p:nvPr/>
        </p:nvPicPr>
        <p:blipFill rotWithShape="1">
          <a:blip r:embed="rId3">
            <a:alphaModFix/>
          </a:blip>
          <a:srcRect l="23617" r="25163"/>
          <a:stretch/>
        </p:blipFill>
        <p:spPr>
          <a:xfrm>
            <a:off x="10934700" y="127000"/>
            <a:ext cx="1130300" cy="11128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3" name="Google Shape;323;g16d09746df4_0_172"/>
          <p:cNvCxnSpPr/>
          <p:nvPr/>
        </p:nvCxnSpPr>
        <p:spPr>
          <a:xfrm>
            <a:off x="17463" y="222250"/>
            <a:ext cx="0" cy="920700"/>
          </a:xfrm>
          <a:prstGeom prst="straightConnector1">
            <a:avLst/>
          </a:prstGeom>
          <a:noFill/>
          <a:ln w="190500" cap="rnd" cmpd="sng">
            <a:solidFill>
              <a:srgbClr val="A26E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4" name="Google Shape;324;g16d09746df4_0_172"/>
          <p:cNvSpPr txBox="1"/>
          <p:nvPr/>
        </p:nvSpPr>
        <p:spPr>
          <a:xfrm>
            <a:off x="1343812" y="5708711"/>
            <a:ext cx="366797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 Mask RCNN Model Architecture &gt;</a:t>
            </a:r>
            <a:endParaRPr sz="1800"/>
          </a:p>
        </p:txBody>
      </p:sp>
      <p:grpSp>
        <p:nvGrpSpPr>
          <p:cNvPr id="325" name="Google Shape;325;g16d09746df4_0_172"/>
          <p:cNvGrpSpPr/>
          <p:nvPr/>
        </p:nvGrpSpPr>
        <p:grpSpPr>
          <a:xfrm>
            <a:off x="6011776" y="1375587"/>
            <a:ext cx="5846896" cy="4154977"/>
            <a:chOff x="5937557" y="1375695"/>
            <a:chExt cx="5846896" cy="4154977"/>
          </a:xfrm>
        </p:grpSpPr>
        <p:pic>
          <p:nvPicPr>
            <p:cNvPr id="326" name="Google Shape;326;g16d09746df4_0_17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944932" y="1375695"/>
              <a:ext cx="5839521" cy="41549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7" name="Google Shape;327;g16d09746df4_0_172"/>
            <p:cNvSpPr/>
            <p:nvPr/>
          </p:nvSpPr>
          <p:spPr>
            <a:xfrm>
              <a:off x="5937557" y="3746106"/>
              <a:ext cx="5839500" cy="337200"/>
            </a:xfrm>
            <a:prstGeom prst="rect">
              <a:avLst/>
            </a:prstGeom>
            <a:solidFill>
              <a:srgbClr val="FFFF00">
                <a:alpha val="34900"/>
              </a:srgbClr>
            </a:solidFill>
            <a:ln>
              <a:noFill/>
            </a:ln>
            <a:effectLst>
              <a:outerShdw blurRad="317500" dist="152400" dir="2700000" algn="tl" rotWithShape="0">
                <a:srgbClr val="000000">
                  <a:alpha val="6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8" name="Google Shape;328;g16d09746df4_0_172"/>
          <p:cNvSpPr txBox="1"/>
          <p:nvPr/>
        </p:nvSpPr>
        <p:spPr>
          <a:xfrm>
            <a:off x="6227499" y="5648084"/>
            <a:ext cx="5415307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 ResNet 101 + FPN | Pretrained Model | epoch = 24 &gt;</a:t>
            </a:r>
            <a:endParaRPr sz="1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9" name="Google Shape;329;g16d09746df4_0_172"/>
          <p:cNvGrpSpPr/>
          <p:nvPr/>
        </p:nvGrpSpPr>
        <p:grpSpPr>
          <a:xfrm>
            <a:off x="364480" y="1371203"/>
            <a:ext cx="5534186" cy="4159361"/>
            <a:chOff x="410747" y="1373769"/>
            <a:chExt cx="5534186" cy="4159361"/>
          </a:xfrm>
        </p:grpSpPr>
        <p:pic>
          <p:nvPicPr>
            <p:cNvPr id="330" name="Google Shape;330;g16d09746df4_0_172" descr="Maskrcnn | 严鸿昌的个人博客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0747" y="1378153"/>
              <a:ext cx="5534184" cy="41549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331;g16d09746df4_0_17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10747" y="1373769"/>
              <a:ext cx="5534186" cy="23711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2" name="Google Shape;332;g16d09746df4_0_172"/>
            <p:cNvSpPr/>
            <p:nvPr/>
          </p:nvSpPr>
          <p:spPr>
            <a:xfrm>
              <a:off x="523858" y="1499201"/>
              <a:ext cx="1626300" cy="2050800"/>
            </a:xfrm>
            <a:prstGeom prst="halfFrame">
              <a:avLst>
                <a:gd name="adj1" fmla="val 0"/>
                <a:gd name="adj2" fmla="val 0"/>
              </a:avLst>
            </a:prstGeom>
            <a:noFill/>
            <a:ln w="2540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17500" dist="152400" dir="2700000" algn="tl" rotWithShape="0">
                <a:srgbClr val="000000">
                  <a:alpha val="6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g16d09746df4_0_172"/>
            <p:cNvSpPr/>
            <p:nvPr/>
          </p:nvSpPr>
          <p:spPr>
            <a:xfrm rot="10800000">
              <a:off x="3070432" y="1518162"/>
              <a:ext cx="1626300" cy="1157400"/>
            </a:xfrm>
            <a:prstGeom prst="halfFrame">
              <a:avLst>
                <a:gd name="adj1" fmla="val 0"/>
                <a:gd name="adj2" fmla="val 0"/>
              </a:avLst>
            </a:prstGeom>
            <a:noFill/>
            <a:ln w="2540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17500" dist="152400" dir="2700000" algn="tl" rotWithShape="0">
                <a:srgbClr val="000000">
                  <a:alpha val="6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g16d09746df4_0_172"/>
            <p:cNvSpPr/>
            <p:nvPr/>
          </p:nvSpPr>
          <p:spPr>
            <a:xfrm rot="10800000">
              <a:off x="523788" y="2675586"/>
              <a:ext cx="2546700" cy="868500"/>
            </a:xfrm>
            <a:prstGeom prst="halfFrame">
              <a:avLst>
                <a:gd name="adj1" fmla="val 0"/>
                <a:gd name="adj2" fmla="val 0"/>
              </a:avLst>
            </a:prstGeom>
            <a:noFill/>
            <a:ln w="2540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17500" dist="152400" dir="2700000" algn="tl" rotWithShape="0">
                <a:srgbClr val="000000">
                  <a:alpha val="6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g16d09746df4_0_172"/>
            <p:cNvSpPr/>
            <p:nvPr/>
          </p:nvSpPr>
          <p:spPr>
            <a:xfrm rot="5400000">
              <a:off x="2834631" y="813373"/>
              <a:ext cx="1177500" cy="2546700"/>
            </a:xfrm>
            <a:prstGeom prst="halfFrame">
              <a:avLst>
                <a:gd name="adj1" fmla="val 0"/>
                <a:gd name="adj2" fmla="val 0"/>
              </a:avLst>
            </a:prstGeom>
            <a:noFill/>
            <a:ln w="2540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17500" dist="152400" dir="2700000" algn="tl" rotWithShape="0">
                <a:srgbClr val="000000">
                  <a:alpha val="6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g16d09746df4_0_172"/>
            <p:cNvSpPr txBox="1"/>
            <p:nvPr/>
          </p:nvSpPr>
          <p:spPr>
            <a:xfrm>
              <a:off x="506435" y="1497972"/>
              <a:ext cx="1290600" cy="307800"/>
            </a:xfrm>
            <a:prstGeom prst="rect">
              <a:avLst/>
            </a:prstGeom>
            <a:noFill/>
            <a:ln>
              <a:noFill/>
            </a:ln>
            <a:effectLst>
              <a:outerShdw blurRad="317500" dist="152400" dir="2700000" algn="tl" rotWithShape="0">
                <a:srgbClr val="000000">
                  <a:alpha val="698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0070C0"/>
                  </a:solidFill>
                  <a:latin typeface="Arial"/>
                  <a:ea typeface="Arial"/>
                  <a:cs typeface="Arial"/>
                  <a:sym typeface="Arial"/>
                </a:rPr>
                <a:t>Faster RCNN</a:t>
              </a:r>
              <a:endParaRPr sz="14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g16d09746df4_0_172"/>
            <p:cNvSpPr/>
            <p:nvPr/>
          </p:nvSpPr>
          <p:spPr>
            <a:xfrm>
              <a:off x="2361988" y="2524612"/>
              <a:ext cx="2546700" cy="1157400"/>
            </a:xfrm>
            <a:prstGeom prst="frame">
              <a:avLst>
                <a:gd name="adj1" fmla="val 0"/>
              </a:avLst>
            </a:prstGeom>
            <a:solidFill>
              <a:schemeClr val="accent1"/>
            </a:solidFill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317500" dist="152400" dir="2700000" algn="tl" rotWithShape="0">
                <a:srgbClr val="000000">
                  <a:alpha val="6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g16d09746df4_0_172"/>
            <p:cNvSpPr txBox="1"/>
            <p:nvPr/>
          </p:nvSpPr>
          <p:spPr>
            <a:xfrm>
              <a:off x="3547985" y="2695682"/>
              <a:ext cx="553500" cy="307800"/>
            </a:xfrm>
            <a:prstGeom prst="rect">
              <a:avLst/>
            </a:prstGeom>
            <a:noFill/>
            <a:ln>
              <a:noFill/>
            </a:ln>
            <a:effectLst>
              <a:outerShdw blurRad="317500" dist="152400" dir="2700000" algn="tl" rotWithShape="0">
                <a:srgbClr val="000000">
                  <a:alpha val="698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FCN</a:t>
              </a:r>
              <a:endParaRPr sz="1400" b="1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6d09746df4_0_172"/>
          <p:cNvSpPr txBox="1"/>
          <p:nvPr/>
        </p:nvSpPr>
        <p:spPr>
          <a:xfrm>
            <a:off x="137400" y="137400"/>
            <a:ext cx="65946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chemeClr val="lt1"/>
                </a:solidFill>
                <a:latin typeface="Malgun Gothic"/>
                <a:ea typeface="Malgun Gothic"/>
                <a:sym typeface="Malgun Gothic"/>
              </a:rPr>
              <a:t>Input Size</a:t>
            </a:r>
            <a:endParaRPr dirty="0">
              <a:solidFill>
                <a:schemeClr val="dk1"/>
              </a:solidFill>
            </a:endParaRPr>
          </a:p>
          <a:p>
            <a:pPr marL="13334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Mask RCNN</a:t>
            </a:r>
            <a:endParaRPr sz="2800" dirty="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2" name="Google Shape;322;g16d09746df4_0_172" descr="제로베이스 데이터 사이언스 스쿨] 0. 부트캠프 신청하기 — Deda의 데이터 디자인"/>
          <p:cNvPicPr preferRelativeResize="0"/>
          <p:nvPr/>
        </p:nvPicPr>
        <p:blipFill rotWithShape="1">
          <a:blip r:embed="rId3">
            <a:alphaModFix/>
          </a:blip>
          <a:srcRect l="23617" r="25163"/>
          <a:stretch/>
        </p:blipFill>
        <p:spPr>
          <a:xfrm>
            <a:off x="10934700" y="127000"/>
            <a:ext cx="1130300" cy="11128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3" name="Google Shape;323;g16d09746df4_0_172"/>
          <p:cNvCxnSpPr/>
          <p:nvPr/>
        </p:nvCxnSpPr>
        <p:spPr>
          <a:xfrm>
            <a:off x="17463" y="222250"/>
            <a:ext cx="0" cy="920700"/>
          </a:xfrm>
          <a:prstGeom prst="straightConnector1">
            <a:avLst/>
          </a:prstGeom>
          <a:noFill/>
          <a:ln w="190500" cap="rnd" cmpd="sng">
            <a:solidFill>
              <a:srgbClr val="A26EF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FE3B7E26-7E47-281C-047E-00CF72567374}"/>
              </a:ext>
            </a:extLst>
          </p:cNvPr>
          <p:cNvGrpSpPr/>
          <p:nvPr/>
        </p:nvGrpSpPr>
        <p:grpSpPr>
          <a:xfrm>
            <a:off x="1777800" y="1552550"/>
            <a:ext cx="8636400" cy="4550400"/>
            <a:chOff x="1523600" y="1635678"/>
            <a:chExt cx="8636400" cy="45504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4387A3A-2A14-1879-4FC6-1078C06EA63B}"/>
                </a:ext>
              </a:extLst>
            </p:cNvPr>
            <p:cNvSpPr/>
            <p:nvPr/>
          </p:nvSpPr>
          <p:spPr>
            <a:xfrm>
              <a:off x="1523600" y="1635678"/>
              <a:ext cx="8636400" cy="4550400"/>
            </a:xfrm>
            <a:prstGeom prst="rect">
              <a:avLst/>
            </a:prstGeom>
            <a:solidFill>
              <a:schemeClr val="tx1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pic>
          <p:nvPicPr>
            <p:cNvPr id="3" name="그림 2" descr="바위, 바위투성이, 실외, 산이(가) 표시된 사진&#10;&#10;자동 생성된 설명">
              <a:extLst>
                <a:ext uri="{FF2B5EF4-FFF2-40B4-BE49-F238E27FC236}">
                  <a16:creationId xmlns:a16="http://schemas.microsoft.com/office/drawing/2014/main" id="{EAA211DB-DC11-04ED-ACD7-B6E260BDB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32000" y="1724891"/>
              <a:ext cx="7772400" cy="4371975"/>
            </a:xfrm>
            <a:prstGeom prst="rect">
              <a:avLst/>
            </a:prstGeom>
            <a:ln w="31750">
              <a:solidFill>
                <a:srgbClr val="C00000"/>
              </a:solidFill>
            </a:ln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BA0BEAF-3DB7-AAD6-41CD-5C9755305BEF}"/>
              </a:ext>
            </a:extLst>
          </p:cNvPr>
          <p:cNvSpPr txBox="1"/>
          <p:nvPr/>
        </p:nvSpPr>
        <p:spPr>
          <a:xfrm>
            <a:off x="190377" y="1552550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800" b="1" dirty="0">
                <a:solidFill>
                  <a:srgbClr val="00B0F0"/>
                </a:solidFill>
              </a:rPr>
              <a:t>1333 X</a:t>
            </a:r>
            <a:r>
              <a:rPr kumimoji="1" lang="ko-KR" altLang="en-US" sz="1800" b="1" dirty="0">
                <a:solidFill>
                  <a:srgbClr val="00B0F0"/>
                </a:solidFill>
              </a:rPr>
              <a:t> </a:t>
            </a:r>
            <a:r>
              <a:rPr kumimoji="1" lang="en-US" altLang="ko-KR" sz="1800" b="1" dirty="0">
                <a:solidFill>
                  <a:srgbClr val="00B0F0"/>
                </a:solidFill>
              </a:rPr>
              <a:t>800</a:t>
            </a:r>
            <a:endParaRPr kumimoji="1" lang="ko-Kore-KR" altLang="en-US" sz="1800" b="1" dirty="0">
              <a:solidFill>
                <a:srgbClr val="00B0F0"/>
              </a:solidFill>
            </a:endParaRPr>
          </a:p>
        </p:txBody>
      </p:sp>
      <p:cxnSp>
        <p:nvCxnSpPr>
          <p:cNvPr id="7" name="Google Shape;399;g16d09746df4_0_619">
            <a:extLst>
              <a:ext uri="{FF2B5EF4-FFF2-40B4-BE49-F238E27FC236}">
                <a16:creationId xmlns:a16="http://schemas.microsoft.com/office/drawing/2014/main" id="{47E182FE-5D91-CA71-BEC6-584F348C0B1B}"/>
              </a:ext>
            </a:extLst>
          </p:cNvPr>
          <p:cNvCxnSpPr>
            <a:cxnSpLocks/>
          </p:cNvCxnSpPr>
          <p:nvPr/>
        </p:nvCxnSpPr>
        <p:spPr>
          <a:xfrm>
            <a:off x="872615" y="1921882"/>
            <a:ext cx="905185" cy="1286831"/>
          </a:xfrm>
          <a:prstGeom prst="straightConnector1">
            <a:avLst/>
          </a:prstGeom>
          <a:noFill/>
          <a:ln w="25400" cap="flat" cmpd="sng">
            <a:solidFill>
              <a:srgbClr val="00B0F0"/>
            </a:solidFill>
            <a:prstDash val="dash"/>
            <a:miter lim="800000"/>
            <a:headEnd type="none" w="sm" len="sm"/>
            <a:tailEnd type="stealth" w="med" len="med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4D543C3-58AA-DBAB-9B4B-CF852892D5A0}"/>
              </a:ext>
            </a:extLst>
          </p:cNvPr>
          <p:cNvSpPr txBox="1"/>
          <p:nvPr/>
        </p:nvSpPr>
        <p:spPr>
          <a:xfrm>
            <a:off x="10567000" y="1552550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800" b="1" dirty="0">
                <a:solidFill>
                  <a:srgbClr val="C00000"/>
                </a:solidFill>
              </a:rPr>
              <a:t>1280 X</a:t>
            </a:r>
            <a:r>
              <a:rPr kumimoji="1" lang="ko-KR" altLang="en-US" sz="1800" b="1" dirty="0">
                <a:solidFill>
                  <a:srgbClr val="C00000"/>
                </a:solidFill>
              </a:rPr>
              <a:t> </a:t>
            </a:r>
            <a:r>
              <a:rPr kumimoji="1" lang="en-US" altLang="ko-KR" sz="1800" b="1" dirty="0">
                <a:solidFill>
                  <a:srgbClr val="C00000"/>
                </a:solidFill>
              </a:rPr>
              <a:t>720</a:t>
            </a:r>
            <a:endParaRPr kumimoji="1" lang="ko-Kore-KR" altLang="en-US" sz="1800" b="1" dirty="0">
              <a:solidFill>
                <a:srgbClr val="C00000"/>
              </a:solidFill>
            </a:endParaRPr>
          </a:p>
        </p:txBody>
      </p:sp>
      <p:cxnSp>
        <p:nvCxnSpPr>
          <p:cNvPr id="11" name="Google Shape;399;g16d09746df4_0_619">
            <a:extLst>
              <a:ext uri="{FF2B5EF4-FFF2-40B4-BE49-F238E27FC236}">
                <a16:creationId xmlns:a16="http://schemas.microsoft.com/office/drawing/2014/main" id="{4236EC56-FF51-0B1E-18D9-B34604063936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10058600" y="1921882"/>
            <a:ext cx="1190638" cy="1905869"/>
          </a:xfrm>
          <a:prstGeom prst="straightConnector1">
            <a:avLst/>
          </a:prstGeom>
          <a:noFill/>
          <a:ln w="25400" cap="flat" cmpd="sng">
            <a:solidFill>
              <a:srgbClr val="C00000"/>
            </a:solidFill>
            <a:prstDash val="dash"/>
            <a:miter lim="800000"/>
            <a:headEnd type="none" w="sm" len="sm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1393333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6d09746df4_0_270"/>
          <p:cNvSpPr txBox="1"/>
          <p:nvPr/>
        </p:nvSpPr>
        <p:spPr>
          <a:xfrm>
            <a:off x="137400" y="137400"/>
            <a:ext cx="65946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Config Setting &amp; Train</a:t>
            </a:r>
            <a:endParaRPr>
              <a:solidFill>
                <a:schemeClr val="dk1"/>
              </a:solidFill>
            </a:endParaRPr>
          </a:p>
          <a:p>
            <a:pPr marL="13334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Mask RCNN</a:t>
            </a:r>
            <a:endParaRPr sz="2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4" name="Google Shape;344;g16d09746df4_0_270" descr="제로베이스 데이터 사이언스 스쿨] 0. 부트캠프 신청하기 — Deda의 데이터 디자인"/>
          <p:cNvPicPr preferRelativeResize="0"/>
          <p:nvPr/>
        </p:nvPicPr>
        <p:blipFill rotWithShape="1">
          <a:blip r:embed="rId3">
            <a:alphaModFix/>
          </a:blip>
          <a:srcRect l="23617" r="25163"/>
          <a:stretch/>
        </p:blipFill>
        <p:spPr>
          <a:xfrm>
            <a:off x="10934700" y="127000"/>
            <a:ext cx="1130300" cy="11128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5" name="Google Shape;345;g16d09746df4_0_270"/>
          <p:cNvCxnSpPr/>
          <p:nvPr/>
        </p:nvCxnSpPr>
        <p:spPr>
          <a:xfrm>
            <a:off x="17463" y="222250"/>
            <a:ext cx="0" cy="920700"/>
          </a:xfrm>
          <a:prstGeom prst="straightConnector1">
            <a:avLst/>
          </a:prstGeom>
          <a:noFill/>
          <a:ln w="190500" cap="rnd" cmpd="sng">
            <a:solidFill>
              <a:srgbClr val="A26E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46" name="Google Shape;346;g16d09746df4_0_270"/>
          <p:cNvPicPr preferRelativeResize="0"/>
          <p:nvPr/>
        </p:nvPicPr>
        <p:blipFill rotWithShape="1">
          <a:blip r:embed="rId4">
            <a:alphaModFix/>
          </a:blip>
          <a:srcRect t="5428"/>
          <a:stretch/>
        </p:blipFill>
        <p:spPr>
          <a:xfrm>
            <a:off x="238990" y="1239838"/>
            <a:ext cx="7772399" cy="4431225"/>
          </a:xfrm>
          <a:prstGeom prst="rect">
            <a:avLst/>
          </a:prstGeom>
          <a:noFill/>
          <a:ln>
            <a:noFill/>
          </a:ln>
          <a:effectLst>
            <a:outerShdw blurRad="317500" dist="152400" dir="2700000" algn="tl" rotWithShape="0">
              <a:srgbClr val="000000">
                <a:alpha val="69800"/>
              </a:srgbClr>
            </a:outerShdw>
          </a:effectLst>
        </p:spPr>
      </p:pic>
      <p:pic>
        <p:nvPicPr>
          <p:cNvPr id="347" name="Google Shape;347;g16d09746df4_0_27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8990" y="5943957"/>
            <a:ext cx="7772398" cy="487467"/>
          </a:xfrm>
          <a:prstGeom prst="rect">
            <a:avLst/>
          </a:prstGeom>
          <a:noFill/>
          <a:ln>
            <a:noFill/>
          </a:ln>
          <a:effectLst>
            <a:outerShdw blurRad="317500" dist="152400" dir="2700000" algn="tl" rotWithShape="0">
              <a:srgbClr val="000000">
                <a:alpha val="69800"/>
              </a:srgbClr>
            </a:outerShdw>
          </a:effectLst>
        </p:spPr>
      </p:pic>
      <p:graphicFrame>
        <p:nvGraphicFramePr>
          <p:cNvPr id="348" name="Google Shape;348;g16d09746df4_0_270"/>
          <p:cNvGraphicFramePr/>
          <p:nvPr>
            <p:extLst>
              <p:ext uri="{D42A27DB-BD31-4B8C-83A1-F6EECF244321}">
                <p14:modId xmlns:p14="http://schemas.microsoft.com/office/powerpoint/2010/main" val="1529598669"/>
              </p:ext>
            </p:extLst>
          </p:nvPr>
        </p:nvGraphicFramePr>
        <p:xfrm>
          <a:off x="8236127" y="1291523"/>
          <a:ext cx="3593783" cy="5075081"/>
        </p:xfrm>
        <a:graphic>
          <a:graphicData uri="http://schemas.openxmlformats.org/drawingml/2006/table">
            <a:tbl>
              <a:tblPr>
                <a:noFill/>
                <a:tableStyleId>{BF611F58-2564-4441-B0EE-C9B11C38801D}</a:tableStyleId>
              </a:tblPr>
              <a:tblGrid>
                <a:gridCol w="1372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1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17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Batch Size</a:t>
                      </a:r>
                      <a:endParaRPr sz="1900" b="1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9273" marR="69273" marT="92202" marB="92202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26E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</a:t>
                      </a:r>
                      <a:endParaRPr sz="1900" b="1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9273" marR="69273" marT="92202" marB="92202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17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Optimizer</a:t>
                      </a:r>
                      <a:endParaRPr sz="1900" b="1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9273" marR="69273" marT="92202" marB="92202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26E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SGD</a:t>
                      </a:r>
                      <a:endParaRPr sz="1900" b="1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9273" marR="69273" marT="92202" marB="92202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00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Learning Rate</a:t>
                      </a:r>
                      <a:endParaRPr sz="1900" b="1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9273" marR="69273" marT="92202" marB="92202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26E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0.0025</a:t>
                      </a:r>
                      <a:endParaRPr sz="1900" b="1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9273" marR="69273" marT="92202" marB="92202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17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Epoch</a:t>
                      </a:r>
                      <a:endParaRPr sz="1900" b="1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9273" marR="69273" marT="92202" marB="92202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26E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24</a:t>
                      </a:r>
                      <a:endParaRPr sz="1900" b="1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9273" marR="69273" marT="92202" marB="92202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8619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Input Image Size</a:t>
                      </a:r>
                      <a:endParaRPr sz="1900" b="1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9273" marR="69273" marT="92202" marB="92202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26E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900" b="1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1280 X 720</a:t>
                      </a:r>
                      <a:endParaRPr sz="2100" dirty="0"/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300" b="1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* </a:t>
                      </a:r>
                      <a:r>
                        <a:rPr lang="en-US" sz="1300" b="1" u="none" strike="noStrike" cap="none" dirty="0" err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model의</a:t>
                      </a:r>
                      <a:r>
                        <a:rPr lang="en-US" sz="1300" b="1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input </a:t>
                      </a:r>
                      <a:r>
                        <a:rPr lang="en-US" sz="1300" b="1" u="none" strike="noStrike" cap="none" dirty="0" err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size는</a:t>
                      </a:r>
                      <a:r>
                        <a:rPr lang="en-US" sz="1300" b="1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1333x800으로 </a:t>
                      </a:r>
                      <a:r>
                        <a:rPr lang="en-US" sz="1300" b="1" u="none" strike="noStrike" cap="none" dirty="0" err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여백은</a:t>
                      </a:r>
                      <a:r>
                        <a:rPr lang="en-US" sz="1300" b="1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1300" b="1" u="none" strike="noStrike" cap="none" dirty="0" err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검은색으로</a:t>
                      </a:r>
                      <a:r>
                        <a:rPr lang="en-US" sz="1300" b="1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300" b="1" u="none" strike="noStrike" cap="none" dirty="0" err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자동</a:t>
                      </a:r>
                      <a:r>
                        <a:rPr lang="en-US" sz="1300" b="1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300" b="1" u="none" strike="noStrike" cap="none" dirty="0" err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패딩</a:t>
                      </a:r>
                      <a:endParaRPr sz="1300" b="1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9273" marR="69273" marT="92202" marB="92202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158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900" b="1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Time</a:t>
                      </a:r>
                      <a:endParaRPr sz="1900" b="1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9273" marR="69273" marT="92202" marB="92202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26E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altLang="ko-KR" sz="1900" b="1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4:05:13</a:t>
                      </a:r>
                      <a:endParaRPr sz="1900" b="1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9273" marR="69273" marT="92202" marB="92202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49" name="Google Shape;349;g16d09746df4_0_270"/>
          <p:cNvSpPr txBox="1"/>
          <p:nvPr/>
        </p:nvSpPr>
        <p:spPr>
          <a:xfrm>
            <a:off x="5289926" y="1324838"/>
            <a:ext cx="2833832" cy="364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 config setting code &gt;</a:t>
            </a:r>
            <a:endParaRPr sz="1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g16d09746df4_0_270"/>
          <p:cNvSpPr txBox="1"/>
          <p:nvPr/>
        </p:nvSpPr>
        <p:spPr>
          <a:xfrm>
            <a:off x="5563046" y="6005283"/>
            <a:ext cx="2560711" cy="364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 model train code &gt;</a:t>
            </a:r>
            <a:endParaRPr sz="1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/>
        </p:nvSpPr>
        <p:spPr>
          <a:xfrm>
            <a:off x="1315720" y="480691"/>
            <a:ext cx="280923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rPr lang="en-US" sz="4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sz="44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5466080" y="1520825"/>
            <a:ext cx="670052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marR="0" lvl="0" indent="-21526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Project Introduction</a:t>
            </a:r>
            <a:br>
              <a:rPr lang="en-US"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2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2152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 Collection and Preprocessing</a:t>
            </a:r>
            <a:br>
              <a:rPr lang="en-US"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2152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Mask RCNN</a:t>
            </a:r>
            <a:br>
              <a:rPr lang="en-US"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2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2152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Performance</a:t>
            </a:r>
            <a:br>
              <a:rPr lang="en-US" sz="2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2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marR="0" lvl="0" indent="-2152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Next Step</a:t>
            </a:r>
            <a:endParaRPr sz="2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6" name="Google Shape;96;p2"/>
          <p:cNvCxnSpPr/>
          <p:nvPr/>
        </p:nvCxnSpPr>
        <p:spPr>
          <a:xfrm>
            <a:off x="5217450" y="681036"/>
            <a:ext cx="0" cy="5916600"/>
          </a:xfrm>
          <a:prstGeom prst="straightConnector1">
            <a:avLst/>
          </a:prstGeom>
          <a:noFill/>
          <a:ln w="28575" cap="flat" cmpd="sng">
            <a:solidFill>
              <a:srgbClr val="C9C9C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" name="Google Shape;97;p2"/>
          <p:cNvCxnSpPr/>
          <p:nvPr/>
        </p:nvCxnSpPr>
        <p:spPr>
          <a:xfrm rot="10800000">
            <a:off x="1227255" y="1520825"/>
            <a:ext cx="2823900" cy="0"/>
          </a:xfrm>
          <a:prstGeom prst="straightConnector1">
            <a:avLst/>
          </a:prstGeom>
          <a:noFill/>
          <a:ln w="76200" cap="rnd" cmpd="sng">
            <a:solidFill>
              <a:srgbClr val="A26E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8" name="Google Shape;98;p2" descr="제로베이스 데이터 사이언스 스쿨] 0. 부트캠프 신청하기 — Deda의 데이터 디자인"/>
          <p:cNvPicPr preferRelativeResize="0"/>
          <p:nvPr/>
        </p:nvPicPr>
        <p:blipFill rotWithShape="1">
          <a:blip r:embed="rId3">
            <a:alphaModFix/>
          </a:blip>
          <a:srcRect l="23615" r="25167"/>
          <a:stretch/>
        </p:blipFill>
        <p:spPr>
          <a:xfrm>
            <a:off x="10934700" y="127000"/>
            <a:ext cx="1130300" cy="1112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6d09746df4_0_359"/>
          <p:cNvSpPr txBox="1"/>
          <p:nvPr/>
        </p:nvSpPr>
        <p:spPr>
          <a:xfrm>
            <a:off x="137400" y="137400"/>
            <a:ext cx="65946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Test Set Evaluation</a:t>
            </a:r>
            <a:endParaRPr>
              <a:solidFill>
                <a:schemeClr val="dk1"/>
              </a:solidFill>
            </a:endParaRPr>
          </a:p>
          <a:p>
            <a:pPr marL="13334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Mask RCNN</a:t>
            </a:r>
            <a:endParaRPr sz="2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7" name="Google Shape;357;g16d09746df4_0_359" descr="제로베이스 데이터 사이언스 스쿨] 0. 부트캠프 신청하기 — Deda의 데이터 디자인"/>
          <p:cNvPicPr preferRelativeResize="0"/>
          <p:nvPr/>
        </p:nvPicPr>
        <p:blipFill rotWithShape="1">
          <a:blip r:embed="rId3">
            <a:alphaModFix/>
          </a:blip>
          <a:srcRect l="23617" r="25163"/>
          <a:stretch/>
        </p:blipFill>
        <p:spPr>
          <a:xfrm>
            <a:off x="10934700" y="127000"/>
            <a:ext cx="1130300" cy="11128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8" name="Google Shape;358;g16d09746df4_0_359"/>
          <p:cNvCxnSpPr/>
          <p:nvPr/>
        </p:nvCxnSpPr>
        <p:spPr>
          <a:xfrm>
            <a:off x="17463" y="222250"/>
            <a:ext cx="0" cy="920700"/>
          </a:xfrm>
          <a:prstGeom prst="straightConnector1">
            <a:avLst/>
          </a:prstGeom>
          <a:noFill/>
          <a:ln w="190500" cap="rnd" cmpd="sng">
            <a:solidFill>
              <a:srgbClr val="A26E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60" name="Google Shape;360;g16d09746df4_0_3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5998" y="1385411"/>
            <a:ext cx="9566686" cy="3771535"/>
          </a:xfrm>
          <a:prstGeom prst="rect">
            <a:avLst/>
          </a:prstGeom>
          <a:noFill/>
          <a:ln>
            <a:noFill/>
          </a:ln>
          <a:effectLst>
            <a:outerShdw blurRad="317500" dist="152400" dir="2700000" algn="tl" rotWithShape="0">
              <a:srgbClr val="000000">
                <a:alpha val="69800"/>
              </a:srgbClr>
            </a:outerShdw>
          </a:effectLst>
        </p:spPr>
      </p:pic>
      <p:sp>
        <p:nvSpPr>
          <p:cNvPr id="361" name="Google Shape;361;g16d09746df4_0_359"/>
          <p:cNvSpPr txBox="1"/>
          <p:nvPr/>
        </p:nvSpPr>
        <p:spPr>
          <a:xfrm>
            <a:off x="8462984" y="1393254"/>
            <a:ext cx="2129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 config setting code &gt;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16d09746df4_0_359"/>
          <p:cNvSpPr txBox="1"/>
          <p:nvPr/>
        </p:nvSpPr>
        <p:spPr>
          <a:xfrm>
            <a:off x="8462984" y="3947923"/>
            <a:ext cx="2159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 test evaluation code&gt;</a:t>
            </a:r>
            <a:endParaRPr sz="1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D05024B-0B0B-DBD3-FF67-674D507A06DD}"/>
              </a:ext>
            </a:extLst>
          </p:cNvPr>
          <p:cNvGrpSpPr/>
          <p:nvPr/>
        </p:nvGrpSpPr>
        <p:grpSpPr>
          <a:xfrm>
            <a:off x="1055998" y="5358258"/>
            <a:ext cx="9566686" cy="751743"/>
            <a:chOff x="847595" y="5041373"/>
            <a:chExt cx="9566686" cy="751743"/>
          </a:xfrm>
        </p:grpSpPr>
        <p:graphicFrame>
          <p:nvGraphicFramePr>
            <p:cNvPr id="359" name="Google Shape;359;g16d09746df4_0_359"/>
            <p:cNvGraphicFramePr/>
            <p:nvPr>
              <p:extLst>
                <p:ext uri="{D42A27DB-BD31-4B8C-83A1-F6EECF244321}">
                  <p14:modId xmlns:p14="http://schemas.microsoft.com/office/powerpoint/2010/main" val="1938978129"/>
                </p:ext>
              </p:extLst>
            </p:nvPr>
          </p:nvGraphicFramePr>
          <p:xfrm>
            <a:off x="847595" y="5041373"/>
            <a:ext cx="4783343" cy="751743"/>
          </p:xfrm>
          <a:graphic>
            <a:graphicData uri="http://schemas.openxmlformats.org/drawingml/2006/table">
              <a:tbl>
                <a:tblPr>
                  <a:noFill/>
                  <a:tableStyleId>{BF611F58-2564-4441-B0EE-C9B11C38801D}</a:tableStyleId>
                </a:tblPr>
                <a:tblGrid>
                  <a:gridCol w="1827161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956182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751743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50"/>
                          <a:buFont typeface="Arial"/>
                          <a:buNone/>
                        </a:pPr>
                        <a:r>
                          <a:rPr lang="en-US" sz="1900" b="1" u="none" strike="noStrike" cap="none" dirty="0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Batch Size</a:t>
                        </a:r>
                        <a:endParaRPr sz="1900" b="1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92202" marR="92202" marT="92202" marB="92202" anchor="ctr">
                      <a:lnL w="19050" cap="flat" cmpd="sng">
                        <a:solidFill>
                          <a:schemeClr val="lt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>
                        <a:solidFill>
                          <a:schemeClr val="lt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>
                        <a:solidFill>
                          <a:schemeClr val="lt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lt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A26E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50"/>
                          <a:buFont typeface="Arial"/>
                          <a:buNone/>
                        </a:pPr>
                        <a:r>
                          <a:rPr lang="en-US" sz="1900" b="1" u="none" strike="noStrike" cap="none" dirty="0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1</a:t>
                        </a:r>
                        <a:endParaRPr sz="1700" dirty="0"/>
                      </a:p>
                      <a:p>
                        <a:pPr marL="0" marR="0" lvl="0" indent="0" algn="ct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en-US" sz="1300" b="1" u="none" strike="noStrike" cap="none" dirty="0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* </a:t>
                        </a:r>
                        <a:r>
                          <a:rPr lang="en-US" sz="1300" b="1" u="none" strike="noStrike" cap="none" dirty="0" err="1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colab</a:t>
                        </a:r>
                        <a:r>
                          <a:rPr lang="en-US" sz="1300" b="1" u="none" strike="noStrike" cap="none" dirty="0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 </a:t>
                        </a:r>
                        <a:r>
                          <a:rPr lang="en-US" sz="1300" b="1" u="none" strike="noStrike" cap="none" dirty="0" err="1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bug로</a:t>
                        </a:r>
                        <a:r>
                          <a:rPr lang="en-US" sz="1300" b="1" u="none" strike="noStrike" cap="none" dirty="0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 </a:t>
                        </a:r>
                        <a:r>
                          <a:rPr lang="en-US" sz="1300" b="1" u="none" strike="noStrike" cap="none" dirty="0" err="1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인하여</a:t>
                        </a:r>
                        <a:r>
                          <a:rPr lang="en-US" sz="1300" b="1" u="none" strike="noStrike" cap="none" dirty="0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 1로 </a:t>
                        </a:r>
                        <a:r>
                          <a:rPr lang="en-US" sz="1300" b="1" u="none" strike="noStrike" cap="none" dirty="0" err="1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수행</a:t>
                        </a:r>
                        <a:endParaRPr sz="1300" b="1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92202" marR="92202" marT="92202" marB="92202" anchor="ctr">
                      <a:lnL w="19050" cap="flat" cmpd="sng">
                        <a:solidFill>
                          <a:schemeClr val="lt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>
                        <a:solidFill>
                          <a:schemeClr val="lt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9050" cap="flat" cmpd="sng">
                        <a:solidFill>
                          <a:schemeClr val="lt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lt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363" name="Google Shape;363;g16d09746df4_0_359"/>
            <p:cNvGraphicFramePr/>
            <p:nvPr>
              <p:extLst>
                <p:ext uri="{D42A27DB-BD31-4B8C-83A1-F6EECF244321}">
                  <p14:modId xmlns:p14="http://schemas.microsoft.com/office/powerpoint/2010/main" val="2995885705"/>
                </p:ext>
              </p:extLst>
            </p:nvPr>
          </p:nvGraphicFramePr>
          <p:xfrm>
            <a:off x="5630938" y="5041373"/>
            <a:ext cx="4783343" cy="751743"/>
          </p:xfrm>
          <a:graphic>
            <a:graphicData uri="http://schemas.openxmlformats.org/drawingml/2006/table">
              <a:tbl>
                <a:tblPr>
                  <a:noFill/>
                  <a:tableStyleId>{BF611F58-2564-4441-B0EE-C9B11C38801D}</a:tableStyleId>
                </a:tblPr>
                <a:tblGrid>
                  <a:gridCol w="1827161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956182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751743"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50"/>
                          <a:buFont typeface="Arial"/>
                          <a:buNone/>
                        </a:pPr>
                        <a:r>
                          <a:rPr lang="en-US" sz="1900" b="1" u="none" strike="noStrike" cap="none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Time</a:t>
                        </a:r>
                        <a:endParaRPr sz="19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92202" marR="92202" marT="92202" marB="92202" anchor="ctr">
                      <a:lnL w="19050" cap="flat" cmpd="sng">
                        <a:solidFill>
                          <a:schemeClr val="lt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>
                        <a:solidFill>
                          <a:schemeClr val="lt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lt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lt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A26E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Pts val="1550"/>
                          <a:buFont typeface="Arial"/>
                          <a:buNone/>
                        </a:pPr>
                        <a:r>
                          <a:rPr lang="en-US" sz="1900" b="1" u="none" strike="noStrike" cap="none" dirty="0" err="1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이미지</a:t>
                        </a:r>
                        <a:r>
                          <a:rPr lang="en-US" sz="1900" b="1" u="none" strike="noStrike" cap="none" dirty="0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 </a:t>
                        </a:r>
                        <a:r>
                          <a:rPr lang="en-US" sz="1900" b="1" u="none" strike="noStrike" cap="none" dirty="0" err="1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한</a:t>
                        </a:r>
                        <a:r>
                          <a:rPr lang="en-US" sz="1900" b="1" u="none" strike="noStrike" cap="none" dirty="0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 </a:t>
                        </a:r>
                        <a:r>
                          <a:rPr lang="en-US" sz="1900" b="1" u="none" strike="noStrike" cap="none" dirty="0" err="1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장당</a:t>
                        </a:r>
                        <a:r>
                          <a:rPr lang="en-US" sz="1900" b="1" u="none" strike="noStrike" cap="none" dirty="0">
                            <a:solidFill>
                              <a:schemeClr val="lt1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 0.18s</a:t>
                        </a:r>
                        <a:endParaRPr sz="1900" b="1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a:txBody>
                    <a:tcPr marL="92202" marR="92202" marT="92202" marB="92202" anchor="ctr">
                      <a:lnL w="19050" cap="flat" cmpd="sng">
                        <a:solidFill>
                          <a:schemeClr val="lt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19050" cap="flat" cmpd="sng">
                        <a:solidFill>
                          <a:schemeClr val="lt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lt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lt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6d09746df4_3_10"/>
          <p:cNvSpPr txBox="1"/>
          <p:nvPr/>
        </p:nvSpPr>
        <p:spPr>
          <a:xfrm>
            <a:off x="3162895" y="2278225"/>
            <a:ext cx="58662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rPr lang="en-US" sz="4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Performance</a:t>
            </a:r>
            <a:endParaRPr sz="44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69" name="Google Shape;369;g16d09746df4_3_10"/>
          <p:cNvCxnSpPr/>
          <p:nvPr/>
        </p:nvCxnSpPr>
        <p:spPr>
          <a:xfrm rot="10800000">
            <a:off x="3943650" y="3429000"/>
            <a:ext cx="4304700" cy="0"/>
          </a:xfrm>
          <a:prstGeom prst="straightConnector1">
            <a:avLst/>
          </a:prstGeom>
          <a:noFill/>
          <a:ln w="76200" cap="rnd" cmpd="sng">
            <a:solidFill>
              <a:srgbClr val="A26EF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6d09746df4_0_447"/>
          <p:cNvSpPr txBox="1"/>
          <p:nvPr/>
        </p:nvSpPr>
        <p:spPr>
          <a:xfrm>
            <a:off x="137400" y="137400"/>
            <a:ext cx="65946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Mask AP </a:t>
            </a:r>
            <a:r>
              <a:rPr lang="en-US" sz="28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Performance</a:t>
            </a:r>
            <a:endParaRPr sz="2800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Performance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75" name="Google Shape;375;g16d09746df4_0_447" descr="제로베이스 데이터 사이언스 스쿨] 0. 부트캠프 신청하기 — Deda의 데이터 디자인"/>
          <p:cNvPicPr preferRelativeResize="0"/>
          <p:nvPr/>
        </p:nvPicPr>
        <p:blipFill rotWithShape="1">
          <a:blip r:embed="rId3">
            <a:alphaModFix/>
          </a:blip>
          <a:srcRect l="23617" r="25163"/>
          <a:stretch/>
        </p:blipFill>
        <p:spPr>
          <a:xfrm>
            <a:off x="10934700" y="127000"/>
            <a:ext cx="1130300" cy="11128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6" name="Google Shape;376;g16d09746df4_0_447"/>
          <p:cNvCxnSpPr/>
          <p:nvPr/>
        </p:nvCxnSpPr>
        <p:spPr>
          <a:xfrm>
            <a:off x="17463" y="222250"/>
            <a:ext cx="0" cy="920700"/>
          </a:xfrm>
          <a:prstGeom prst="straightConnector1">
            <a:avLst/>
          </a:prstGeom>
          <a:noFill/>
          <a:ln w="190500" cap="rnd" cmpd="sng">
            <a:solidFill>
              <a:srgbClr val="A26E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7" name="Google Shape;377;g16d09746df4_0_447"/>
          <p:cNvSpPr txBox="1"/>
          <p:nvPr/>
        </p:nvSpPr>
        <p:spPr>
          <a:xfrm>
            <a:off x="4539727" y="3590169"/>
            <a:ext cx="3124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 Mask RCNN </a:t>
            </a:r>
            <a:r>
              <a:rPr lang="en-US" sz="1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논문에서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나온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성능</a:t>
            </a: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&gt;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8" name="Google Shape;378;g16d09746df4_0_447" descr="테이블이(가) 표시된 사진&#10;&#10;자동 생성된 설명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15814" y="1737054"/>
            <a:ext cx="7766361" cy="1745999"/>
          </a:xfrm>
          <a:prstGeom prst="rect">
            <a:avLst/>
          </a:prstGeom>
          <a:noFill/>
          <a:ln>
            <a:noFill/>
          </a:ln>
          <a:effectLst>
            <a:outerShdw blurRad="317500" dist="152400" dir="2700000" algn="tl" rotWithShape="0">
              <a:prstClr val="black">
                <a:alpha val="70000"/>
              </a:prstClr>
            </a:outerShdw>
          </a:effectLst>
        </p:spPr>
      </p:pic>
      <p:sp>
        <p:nvSpPr>
          <p:cNvPr id="380" name="Google Shape;380;g16d09746df4_0_447"/>
          <p:cNvSpPr txBox="1"/>
          <p:nvPr/>
        </p:nvSpPr>
        <p:spPr>
          <a:xfrm>
            <a:off x="5146861" y="5728197"/>
            <a:ext cx="1898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 우리 모델의 성능 &gt;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E3C50F-8493-8ABB-5A31-35D3AF903E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9321"/>
          <a:stretch/>
        </p:blipFill>
        <p:spPr>
          <a:xfrm>
            <a:off x="2209800" y="4282052"/>
            <a:ext cx="7772400" cy="1270817"/>
          </a:xfrm>
          <a:prstGeom prst="rect">
            <a:avLst/>
          </a:prstGeom>
          <a:effectLst>
            <a:outerShdw blurRad="317500" dist="152400" dir="2700000" algn="tl" rotWithShape="0">
              <a:prstClr val="black">
                <a:alpha val="70000"/>
              </a:prstClr>
            </a:outerShdw>
          </a:effectLst>
        </p:spPr>
      </p:pic>
      <p:sp>
        <p:nvSpPr>
          <p:cNvPr id="3" name="Google Shape;327;g16d09746df4_0_172">
            <a:extLst>
              <a:ext uri="{FF2B5EF4-FFF2-40B4-BE49-F238E27FC236}">
                <a16:creationId xmlns:a16="http://schemas.microsoft.com/office/drawing/2014/main" id="{8DD9EC47-B208-CDC9-2A71-0F69DEFBBD59}"/>
              </a:ext>
            </a:extLst>
          </p:cNvPr>
          <p:cNvSpPr/>
          <p:nvPr/>
        </p:nvSpPr>
        <p:spPr>
          <a:xfrm>
            <a:off x="2209800" y="4282052"/>
            <a:ext cx="7772375" cy="266883"/>
          </a:xfrm>
          <a:prstGeom prst="rect">
            <a:avLst/>
          </a:prstGeom>
          <a:solidFill>
            <a:srgbClr val="FFFF00">
              <a:alpha val="34900"/>
            </a:srgbClr>
          </a:solidFill>
          <a:ln>
            <a:noFill/>
          </a:ln>
          <a:effectLst>
            <a:outerShdw blurRad="317500" dist="152400" dir="2700000" algn="tl" rotWithShape="0">
              <a:srgbClr val="000000">
                <a:alpha val="6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B1AD468-2F5E-9C39-C968-00E96661F813}"/>
              </a:ext>
            </a:extLst>
          </p:cNvPr>
          <p:cNvSpPr/>
          <p:nvPr/>
        </p:nvSpPr>
        <p:spPr>
          <a:xfrm>
            <a:off x="9241581" y="4247946"/>
            <a:ext cx="682752" cy="33509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g16d09746df4_0_535" title="water_test_output.m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9489" y="1239838"/>
            <a:ext cx="9413021" cy="5294824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g16d09746df4_0_535"/>
          <p:cNvSpPr txBox="1"/>
          <p:nvPr/>
        </p:nvSpPr>
        <p:spPr>
          <a:xfrm>
            <a:off x="137400" y="137400"/>
            <a:ext cx="65946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Video Inference</a:t>
            </a:r>
            <a:endParaRPr sz="28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Performan</a:t>
            </a:r>
            <a:r>
              <a:rPr lang="en-US" sz="2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ce</a:t>
            </a:r>
            <a:endParaRPr sz="2800" b="0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8" name="Google Shape;388;g16d09746df4_0_535" descr="제로베이스 데이터 사이언스 스쿨] 0. 부트캠프 신청하기 — Deda의 데이터 디자인"/>
          <p:cNvPicPr preferRelativeResize="0"/>
          <p:nvPr/>
        </p:nvPicPr>
        <p:blipFill rotWithShape="1">
          <a:blip r:embed="rId5">
            <a:alphaModFix/>
          </a:blip>
          <a:srcRect l="23617" r="25163"/>
          <a:stretch/>
        </p:blipFill>
        <p:spPr>
          <a:xfrm>
            <a:off x="10934700" y="127000"/>
            <a:ext cx="1130300" cy="11128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9" name="Google Shape;389;g16d09746df4_0_535"/>
          <p:cNvCxnSpPr/>
          <p:nvPr/>
        </p:nvCxnSpPr>
        <p:spPr>
          <a:xfrm>
            <a:off x="17463" y="222250"/>
            <a:ext cx="0" cy="920700"/>
          </a:xfrm>
          <a:prstGeom prst="straightConnector1">
            <a:avLst/>
          </a:prstGeom>
          <a:noFill/>
          <a:ln w="190500" cap="rnd" cmpd="sng">
            <a:solidFill>
              <a:srgbClr val="A26EF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6d09746df4_0_619"/>
          <p:cNvSpPr txBox="1"/>
          <p:nvPr/>
        </p:nvSpPr>
        <p:spPr>
          <a:xfrm>
            <a:off x="137400" y="137400"/>
            <a:ext cx="65946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Pixel Accuracy</a:t>
            </a:r>
            <a:endParaRPr sz="28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Performance</a:t>
            </a:r>
            <a:endParaRPr sz="2800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5" name="Google Shape;395;g16d09746df4_0_619" descr="제로베이스 데이터 사이언스 스쿨] 0. 부트캠프 신청하기 — Deda의 데이터 디자인"/>
          <p:cNvPicPr preferRelativeResize="0"/>
          <p:nvPr/>
        </p:nvPicPr>
        <p:blipFill rotWithShape="1">
          <a:blip r:embed="rId3">
            <a:alphaModFix/>
          </a:blip>
          <a:srcRect l="23617" r="25163"/>
          <a:stretch/>
        </p:blipFill>
        <p:spPr>
          <a:xfrm>
            <a:off x="10934700" y="127000"/>
            <a:ext cx="1130300" cy="11128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6" name="Google Shape;396;g16d09746df4_0_619"/>
          <p:cNvCxnSpPr/>
          <p:nvPr/>
        </p:nvCxnSpPr>
        <p:spPr>
          <a:xfrm>
            <a:off x="17463" y="222250"/>
            <a:ext cx="0" cy="920700"/>
          </a:xfrm>
          <a:prstGeom prst="straightConnector1">
            <a:avLst/>
          </a:prstGeom>
          <a:noFill/>
          <a:ln w="190500" cap="rnd" cmpd="sng">
            <a:solidFill>
              <a:srgbClr val="A26E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98" name="Google Shape;398;g16d09746df4_0_6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74360" y="1470745"/>
            <a:ext cx="5688759" cy="1353967"/>
          </a:xfrm>
          <a:prstGeom prst="rect">
            <a:avLst/>
          </a:prstGeom>
          <a:noFill/>
          <a:ln>
            <a:noFill/>
          </a:ln>
          <a:effectLst>
            <a:outerShdw blurRad="317500" dist="152400" dir="2700000" algn="tl" rotWithShape="0">
              <a:srgbClr val="000000">
                <a:alpha val="69800"/>
              </a:srgbClr>
            </a:outerShdw>
          </a:effectLst>
        </p:spPr>
      </p:pic>
      <p:cxnSp>
        <p:nvCxnSpPr>
          <p:cNvPr id="399" name="Google Shape;399;g16d09746df4_0_619"/>
          <p:cNvCxnSpPr>
            <a:cxnSpLocks/>
          </p:cNvCxnSpPr>
          <p:nvPr/>
        </p:nvCxnSpPr>
        <p:spPr>
          <a:xfrm>
            <a:off x="5955240" y="2247872"/>
            <a:ext cx="1971300" cy="1113300"/>
          </a:xfrm>
          <a:prstGeom prst="straightConnector1">
            <a:avLst/>
          </a:prstGeom>
          <a:noFill/>
          <a:ln w="25400" cap="flat" cmpd="sng">
            <a:solidFill>
              <a:srgbClr val="7F7F7F"/>
            </a:solidFill>
            <a:prstDash val="dash"/>
            <a:miter lim="800000"/>
            <a:headEnd type="none" w="sm" len="sm"/>
            <a:tailEnd type="stealth" w="med" len="med"/>
          </a:ln>
        </p:spPr>
      </p:cxnSp>
      <p:cxnSp>
        <p:nvCxnSpPr>
          <p:cNvPr id="401" name="Google Shape;401;g16d09746df4_0_619"/>
          <p:cNvCxnSpPr>
            <a:cxnSpLocks/>
            <a:stCxn id="1026" idx="3"/>
          </p:cNvCxnSpPr>
          <p:nvPr/>
        </p:nvCxnSpPr>
        <p:spPr>
          <a:xfrm>
            <a:off x="5955239" y="4047003"/>
            <a:ext cx="1971301" cy="0"/>
          </a:xfrm>
          <a:prstGeom prst="straightConnector1">
            <a:avLst/>
          </a:prstGeom>
          <a:noFill/>
          <a:ln w="25400" cap="flat" cmpd="sng">
            <a:solidFill>
              <a:srgbClr val="7F7F7F"/>
            </a:solidFill>
            <a:prstDash val="dash"/>
            <a:miter lim="800000"/>
            <a:headEnd type="none" w="sm" len="sm"/>
            <a:tailEnd type="stealth" w="med" len="med"/>
          </a:ln>
        </p:spPr>
      </p:cxnSp>
      <p:cxnSp>
        <p:nvCxnSpPr>
          <p:cNvPr id="403" name="Google Shape;403;g16d09746df4_0_619"/>
          <p:cNvCxnSpPr>
            <a:cxnSpLocks/>
          </p:cNvCxnSpPr>
          <p:nvPr/>
        </p:nvCxnSpPr>
        <p:spPr>
          <a:xfrm flipV="1">
            <a:off x="5955239" y="4772899"/>
            <a:ext cx="1971301" cy="1046010"/>
          </a:xfrm>
          <a:prstGeom prst="straightConnector1">
            <a:avLst/>
          </a:prstGeom>
          <a:noFill/>
          <a:ln w="25400" cap="flat" cmpd="sng">
            <a:solidFill>
              <a:srgbClr val="7F7F7F"/>
            </a:solidFill>
            <a:prstDash val="dash"/>
            <a:miter lim="800000"/>
            <a:headEnd type="none" w="sm" len="sm"/>
            <a:tailEnd type="stealth" w="med" len="med"/>
          </a:ln>
        </p:spPr>
      </p:cxnSp>
      <p:pic>
        <p:nvPicPr>
          <p:cNvPr id="402" name="Google Shape;402;g16d09746df4_0_6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26540" y="3124257"/>
            <a:ext cx="2209800" cy="406400"/>
          </a:xfrm>
          <a:prstGeom prst="rect">
            <a:avLst/>
          </a:prstGeom>
          <a:noFill/>
          <a:ln>
            <a:noFill/>
          </a:ln>
          <a:effectLst>
            <a:outerShdw blurRad="317500" dist="152400" dir="2700000" algn="tl" rotWithShape="0">
              <a:srgbClr val="000000">
                <a:alpha val="69800"/>
              </a:srgbClr>
            </a:outerShdw>
          </a:effectLst>
        </p:spPr>
      </p:pic>
      <p:pic>
        <p:nvPicPr>
          <p:cNvPr id="404" name="Google Shape;404;g16d09746df4_0_6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26540" y="3837453"/>
            <a:ext cx="2159000" cy="419100"/>
          </a:xfrm>
          <a:prstGeom prst="rect">
            <a:avLst/>
          </a:prstGeom>
          <a:noFill/>
          <a:ln>
            <a:noFill/>
          </a:ln>
          <a:effectLst>
            <a:outerShdw blurRad="317500" dist="152400" dir="2700000" algn="tl" rotWithShape="0">
              <a:srgbClr val="000000">
                <a:alpha val="69800"/>
              </a:srgb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AA54946-7CE5-55F4-EDA8-E45B507E0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19" y="1470745"/>
            <a:ext cx="5479320" cy="5152516"/>
          </a:xfrm>
          <a:prstGeom prst="rect">
            <a:avLst/>
          </a:prstGeom>
          <a:noFill/>
          <a:effectLst>
            <a:outerShdw blurRad="317500" dist="152400" dir="2700000" algn="tl" rotWithShape="0">
              <a:prstClr val="black">
                <a:alpha val="7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9781085-1A00-A358-F49A-C6B2F9C73E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1140" y="4576048"/>
            <a:ext cx="2184400" cy="406400"/>
          </a:xfrm>
          <a:prstGeom prst="rect">
            <a:avLst/>
          </a:prstGeom>
          <a:effectLst>
            <a:outerShdw blurRad="317500" dist="152400" dir="2700000" algn="tl" rotWithShape="0">
              <a:prstClr val="black">
                <a:alpha val="70000"/>
              </a:prst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6d09746df4_3_15"/>
          <p:cNvSpPr txBox="1"/>
          <p:nvPr/>
        </p:nvSpPr>
        <p:spPr>
          <a:xfrm>
            <a:off x="3162895" y="2278225"/>
            <a:ext cx="58662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rPr lang="en-US" sz="4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Next Step</a:t>
            </a:r>
            <a:endParaRPr sz="44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10" name="Google Shape;410;g16d09746df4_3_15"/>
          <p:cNvCxnSpPr/>
          <p:nvPr/>
        </p:nvCxnSpPr>
        <p:spPr>
          <a:xfrm rot="10800000">
            <a:off x="3943650" y="3429000"/>
            <a:ext cx="4304700" cy="0"/>
          </a:xfrm>
          <a:prstGeom prst="straightConnector1">
            <a:avLst/>
          </a:prstGeom>
          <a:noFill/>
          <a:ln w="76200" cap="rnd" cmpd="sng">
            <a:solidFill>
              <a:srgbClr val="A26EF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6d09746df4_0_710"/>
          <p:cNvSpPr txBox="1"/>
          <p:nvPr/>
        </p:nvSpPr>
        <p:spPr>
          <a:xfrm>
            <a:off x="137400" y="137400"/>
            <a:ext cx="6594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Next Step</a:t>
            </a:r>
            <a:endParaRPr sz="28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6" name="Google Shape;416;g16d09746df4_0_710" descr="제로베이스 데이터 사이언스 스쿨] 0. 부트캠프 신청하기 — Deda의 데이터 디자인"/>
          <p:cNvPicPr preferRelativeResize="0"/>
          <p:nvPr/>
        </p:nvPicPr>
        <p:blipFill rotWithShape="1">
          <a:blip r:embed="rId3">
            <a:alphaModFix/>
          </a:blip>
          <a:srcRect l="23617" r="25163"/>
          <a:stretch/>
        </p:blipFill>
        <p:spPr>
          <a:xfrm>
            <a:off x="10934700" y="127000"/>
            <a:ext cx="1130300" cy="1112838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g16d09746df4_0_710"/>
          <p:cNvSpPr/>
          <p:nvPr/>
        </p:nvSpPr>
        <p:spPr>
          <a:xfrm>
            <a:off x="650239" y="1310958"/>
            <a:ext cx="10837500" cy="4442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A26E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g16d09746df4_0_710"/>
          <p:cNvSpPr txBox="1"/>
          <p:nvPr/>
        </p:nvSpPr>
        <p:spPr>
          <a:xfrm>
            <a:off x="1059691" y="5071078"/>
            <a:ext cx="47499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이미지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크기를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1333 X 800에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맞춰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resize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시도</a:t>
            </a:r>
            <a:br>
              <a:rPr lang="en-US" sz="1600" dirty="0">
                <a:solidFill>
                  <a:schemeClr val="lt1"/>
                </a:solidFill>
              </a:rPr>
            </a:b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이미지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보간법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적용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dirty="0"/>
          </a:p>
        </p:txBody>
      </p:sp>
      <p:pic>
        <p:nvPicPr>
          <p:cNvPr id="419" name="Google Shape;419;g16d09746df4_0_7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58287" y="2052587"/>
            <a:ext cx="2752827" cy="2752827"/>
          </a:xfrm>
          <a:prstGeom prst="rect">
            <a:avLst/>
          </a:prstGeom>
          <a:noFill/>
          <a:ln>
            <a:noFill/>
          </a:ln>
          <a:effectLst>
            <a:outerShdw blurRad="317500" dist="152400" dir="2700000" algn="tl" rotWithShape="0">
              <a:srgbClr val="000000">
                <a:alpha val="69800"/>
              </a:srgbClr>
            </a:outerShdw>
          </a:effectLst>
        </p:spPr>
      </p:pic>
      <p:pic>
        <p:nvPicPr>
          <p:cNvPr id="420" name="Google Shape;420;g16d09746df4_0_7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92706" y="1962977"/>
            <a:ext cx="2932047" cy="2932047"/>
          </a:xfrm>
          <a:prstGeom prst="rect">
            <a:avLst/>
          </a:prstGeom>
          <a:noFill/>
          <a:ln>
            <a:noFill/>
          </a:ln>
          <a:effectLst>
            <a:outerShdw blurRad="317500" dist="152400" dir="2700000" algn="tl" rotWithShape="0">
              <a:srgbClr val="000000">
                <a:alpha val="69800"/>
              </a:srgbClr>
            </a:outerShdw>
          </a:effectLst>
        </p:spPr>
      </p:pic>
      <p:sp>
        <p:nvSpPr>
          <p:cNvPr id="421" name="Google Shape;421;g16d09746df4_0_710"/>
          <p:cNvSpPr txBox="1"/>
          <p:nvPr/>
        </p:nvSpPr>
        <p:spPr>
          <a:xfrm>
            <a:off x="6494529" y="5031673"/>
            <a:ext cx="43284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하이퍼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파라미터를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변경하며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비교</a:t>
            </a:r>
            <a:b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(learning rate, optimizer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등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2" name="Google Shape;422;g16d09746df4_0_710"/>
          <p:cNvCxnSpPr>
            <a:cxnSpLocks/>
          </p:cNvCxnSpPr>
          <p:nvPr/>
        </p:nvCxnSpPr>
        <p:spPr>
          <a:xfrm>
            <a:off x="17463" y="222250"/>
            <a:ext cx="0" cy="530750"/>
          </a:xfrm>
          <a:prstGeom prst="straightConnector1">
            <a:avLst/>
          </a:prstGeom>
          <a:noFill/>
          <a:ln w="190500" cap="rnd" cmpd="sng">
            <a:solidFill>
              <a:srgbClr val="A26EF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24" descr="제로베이스 데이터 사이언스 스쿨] 0. 부트캠프 신청하기 — Deda의 데이터 디자인"/>
          <p:cNvPicPr preferRelativeResize="0"/>
          <p:nvPr/>
        </p:nvPicPr>
        <p:blipFill rotWithShape="1">
          <a:blip r:embed="rId3">
            <a:alphaModFix/>
          </a:blip>
          <a:srcRect l="23615" r="25167"/>
          <a:stretch/>
        </p:blipFill>
        <p:spPr>
          <a:xfrm>
            <a:off x="10934700" y="127000"/>
            <a:ext cx="1130300" cy="1112838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24"/>
          <p:cNvSpPr txBox="1"/>
          <p:nvPr/>
        </p:nvSpPr>
        <p:spPr>
          <a:xfrm>
            <a:off x="4217810" y="521112"/>
            <a:ext cx="375637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4800" b="1" i="0" u="none" strike="noStrike" cap="none">
              <a:solidFill>
                <a:srgbClr val="3C84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24"/>
          <p:cNvSpPr txBox="1"/>
          <p:nvPr/>
        </p:nvSpPr>
        <p:spPr>
          <a:xfrm>
            <a:off x="8382000" y="5806440"/>
            <a:ext cx="3606800" cy="105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제로베이스 데이터 스쿨 3기</a:t>
            </a:r>
            <a:endParaRPr sz="16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김영빈, 박재경</a:t>
            </a:r>
            <a:endParaRPr sz="16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13BBAD-8393-B648-0ACF-AFF89C265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7015" y="1458290"/>
            <a:ext cx="7717967" cy="43481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6d09746df4_3_0"/>
          <p:cNvSpPr txBox="1"/>
          <p:nvPr/>
        </p:nvSpPr>
        <p:spPr>
          <a:xfrm>
            <a:off x="3162895" y="2278225"/>
            <a:ext cx="58662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rPr lang="en-US" sz="4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Project Introduction</a:t>
            </a:r>
            <a:endParaRPr sz="44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4" name="Google Shape;104;g16d09746df4_3_0"/>
          <p:cNvCxnSpPr/>
          <p:nvPr/>
        </p:nvCxnSpPr>
        <p:spPr>
          <a:xfrm rot="10800000">
            <a:off x="3943650" y="3429000"/>
            <a:ext cx="4304700" cy="0"/>
          </a:xfrm>
          <a:prstGeom prst="straightConnector1">
            <a:avLst/>
          </a:prstGeom>
          <a:noFill/>
          <a:ln w="76200" cap="rnd" cmpd="sng">
            <a:solidFill>
              <a:srgbClr val="A26EF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679584ce2f_3_0"/>
          <p:cNvSpPr txBox="1"/>
          <p:nvPr/>
        </p:nvSpPr>
        <p:spPr>
          <a:xfrm>
            <a:off x="137400" y="137400"/>
            <a:ext cx="65946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Object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Project instruction</a:t>
            </a:r>
            <a:endParaRPr sz="2800" b="1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0" name="Google Shape;110;g1679584ce2f_3_0" descr="제로베이스 데이터 사이언스 스쿨] 0. 부트캠프 신청하기 — Deda의 데이터 디자인"/>
          <p:cNvPicPr preferRelativeResize="0"/>
          <p:nvPr/>
        </p:nvPicPr>
        <p:blipFill rotWithShape="1">
          <a:blip r:embed="rId3">
            <a:alphaModFix/>
          </a:blip>
          <a:srcRect l="23617" r="25163"/>
          <a:stretch/>
        </p:blipFill>
        <p:spPr>
          <a:xfrm>
            <a:off x="10934700" y="127000"/>
            <a:ext cx="1130300" cy="11128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g1679584ce2f_3_0"/>
          <p:cNvCxnSpPr/>
          <p:nvPr/>
        </p:nvCxnSpPr>
        <p:spPr>
          <a:xfrm>
            <a:off x="17463" y="222250"/>
            <a:ext cx="0" cy="920700"/>
          </a:xfrm>
          <a:prstGeom prst="straightConnector1">
            <a:avLst/>
          </a:prstGeom>
          <a:noFill/>
          <a:ln w="190500" cap="rnd" cmpd="sng">
            <a:solidFill>
              <a:srgbClr val="A26E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2" name="Google Shape;112;g1679584ce2f_3_0"/>
          <p:cNvSpPr txBox="1"/>
          <p:nvPr/>
        </p:nvSpPr>
        <p:spPr>
          <a:xfrm>
            <a:off x="2054993" y="1942050"/>
            <a:ext cx="8032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Stagnant Water Detection : 고여있는 물(액체) 영역 감지</a:t>
            </a:r>
            <a:endParaRPr sz="20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" name="Google Shape;113;g1679584ce2f_3_0"/>
          <p:cNvSpPr/>
          <p:nvPr/>
        </p:nvSpPr>
        <p:spPr>
          <a:xfrm rot="10800000" flipH="1">
            <a:off x="2047645" y="1629605"/>
            <a:ext cx="2291286" cy="312448"/>
          </a:xfrm>
          <a:custGeom>
            <a:avLst/>
            <a:gdLst/>
            <a:ahLst/>
            <a:cxnLst/>
            <a:rect l="l" t="t" r="r" b="b"/>
            <a:pathLst>
              <a:path w="752475" h="249958" extrusionOk="0">
                <a:moveTo>
                  <a:pt x="0" y="0"/>
                </a:moveTo>
                <a:lnTo>
                  <a:pt x="281564" y="0"/>
                </a:lnTo>
                <a:lnTo>
                  <a:pt x="323850" y="0"/>
                </a:lnTo>
                <a:lnTo>
                  <a:pt x="752475" y="0"/>
                </a:lnTo>
                <a:lnTo>
                  <a:pt x="575686" y="246983"/>
                </a:lnTo>
                <a:lnTo>
                  <a:pt x="323850" y="249958"/>
                </a:lnTo>
                <a:lnTo>
                  <a:pt x="219074" y="249958"/>
                </a:lnTo>
                <a:lnTo>
                  <a:pt x="0" y="249958"/>
                </a:lnTo>
                <a:lnTo>
                  <a:pt x="0" y="0"/>
                </a:lnTo>
                <a:close/>
              </a:path>
            </a:pathLst>
          </a:custGeom>
          <a:solidFill>
            <a:srgbClr val="741B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4" name="Google Shape;114;g1679584ce2f_3_0"/>
          <p:cNvCxnSpPr/>
          <p:nvPr/>
        </p:nvCxnSpPr>
        <p:spPr>
          <a:xfrm>
            <a:off x="2047645" y="1942053"/>
            <a:ext cx="7060500" cy="0"/>
          </a:xfrm>
          <a:prstGeom prst="straightConnector1">
            <a:avLst/>
          </a:prstGeom>
          <a:noFill/>
          <a:ln w="19050" cap="flat" cmpd="sng">
            <a:solidFill>
              <a:srgbClr val="741B4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5" name="Google Shape;115;g1679584ce2f_3_0"/>
          <p:cNvSpPr/>
          <p:nvPr/>
        </p:nvSpPr>
        <p:spPr>
          <a:xfrm>
            <a:off x="2072292" y="1629625"/>
            <a:ext cx="161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Main Object</a:t>
            </a:r>
            <a:endParaRPr sz="1600" b="1" i="0" u="none" strike="noStrike" cap="non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g1679584ce2f_3_0"/>
          <p:cNvSpPr txBox="1"/>
          <p:nvPr/>
        </p:nvSpPr>
        <p:spPr>
          <a:xfrm>
            <a:off x="2054993" y="3292850"/>
            <a:ext cx="7643400" cy="24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1) 의료용 suction 로봇 모델</a:t>
            </a:r>
            <a:endParaRPr sz="20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016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구강 자동 suction 로봇</a:t>
            </a:r>
            <a:endParaRPr sz="20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2) 산업용 운송, 운반 로봇 모델</a:t>
            </a:r>
            <a:endParaRPr sz="23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016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청소, 서빙 로봇, 자율 주행</a:t>
            </a:r>
            <a:endParaRPr sz="20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g1679584ce2f_3_0"/>
          <p:cNvSpPr/>
          <p:nvPr/>
        </p:nvSpPr>
        <p:spPr>
          <a:xfrm rot="10800000" flipH="1">
            <a:off x="2047645" y="2980404"/>
            <a:ext cx="2291286" cy="312447"/>
          </a:xfrm>
          <a:custGeom>
            <a:avLst/>
            <a:gdLst/>
            <a:ahLst/>
            <a:cxnLst/>
            <a:rect l="l" t="t" r="r" b="b"/>
            <a:pathLst>
              <a:path w="752475" h="249958" extrusionOk="0">
                <a:moveTo>
                  <a:pt x="0" y="0"/>
                </a:moveTo>
                <a:lnTo>
                  <a:pt x="281564" y="0"/>
                </a:lnTo>
                <a:lnTo>
                  <a:pt x="323850" y="0"/>
                </a:lnTo>
                <a:lnTo>
                  <a:pt x="752475" y="0"/>
                </a:lnTo>
                <a:lnTo>
                  <a:pt x="575686" y="246983"/>
                </a:lnTo>
                <a:lnTo>
                  <a:pt x="323850" y="249958"/>
                </a:lnTo>
                <a:lnTo>
                  <a:pt x="219074" y="249958"/>
                </a:lnTo>
                <a:lnTo>
                  <a:pt x="0" y="249958"/>
                </a:lnTo>
                <a:lnTo>
                  <a:pt x="0" y="0"/>
                </a:lnTo>
                <a:close/>
              </a:path>
            </a:pathLst>
          </a:custGeom>
          <a:solidFill>
            <a:srgbClr val="741B4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" name="Google Shape;118;g1679584ce2f_3_0"/>
          <p:cNvCxnSpPr/>
          <p:nvPr/>
        </p:nvCxnSpPr>
        <p:spPr>
          <a:xfrm>
            <a:off x="2047645" y="3292853"/>
            <a:ext cx="7060500" cy="0"/>
          </a:xfrm>
          <a:prstGeom prst="straightConnector1">
            <a:avLst/>
          </a:prstGeom>
          <a:noFill/>
          <a:ln w="19050" cap="flat" cmpd="sng">
            <a:solidFill>
              <a:srgbClr val="741B4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9" name="Google Shape;119;g1679584ce2f_3_0"/>
          <p:cNvSpPr/>
          <p:nvPr/>
        </p:nvSpPr>
        <p:spPr>
          <a:xfrm>
            <a:off x="2072292" y="2980425"/>
            <a:ext cx="161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Goal</a:t>
            </a:r>
            <a:endParaRPr sz="1600" b="1" i="0" u="none" strike="noStrike" cap="non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g1679584ce2f_3_0"/>
          <p:cNvSpPr/>
          <p:nvPr/>
        </p:nvSpPr>
        <p:spPr>
          <a:xfrm>
            <a:off x="2239906" y="3815298"/>
            <a:ext cx="717300" cy="3714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활용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g1679584ce2f_3_0"/>
          <p:cNvSpPr/>
          <p:nvPr/>
        </p:nvSpPr>
        <p:spPr>
          <a:xfrm>
            <a:off x="2239906" y="5264720"/>
            <a:ext cx="717300" cy="371400"/>
          </a:xfrm>
          <a:prstGeom prst="roundRect">
            <a:avLst>
              <a:gd name="adj" fmla="val 16667"/>
            </a:avLst>
          </a:prstGeom>
          <a:solidFill>
            <a:srgbClr val="002060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활용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679584ce2f_3_93"/>
          <p:cNvSpPr/>
          <p:nvPr/>
        </p:nvSpPr>
        <p:spPr>
          <a:xfrm>
            <a:off x="1406525" y="1183810"/>
            <a:ext cx="284400" cy="54408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5F5F5F"/>
              </a:gs>
              <a:gs pos="50000">
                <a:srgbClr val="8A8A8A"/>
              </a:gs>
              <a:gs pos="100000">
                <a:schemeClr val="accent3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g1679584ce2f_3_93"/>
          <p:cNvSpPr txBox="1"/>
          <p:nvPr/>
        </p:nvSpPr>
        <p:spPr>
          <a:xfrm>
            <a:off x="137400" y="137400"/>
            <a:ext cx="65946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Project Process</a:t>
            </a:r>
            <a:endParaRPr sz="28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Project instruction</a:t>
            </a:r>
            <a:endParaRPr sz="2800" b="1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8" name="Google Shape;128;g1679584ce2f_3_93" descr="제로베이스 데이터 사이언스 스쿨] 0. 부트캠프 신청하기 — Deda의 데이터 디자인"/>
          <p:cNvPicPr preferRelativeResize="0"/>
          <p:nvPr/>
        </p:nvPicPr>
        <p:blipFill rotWithShape="1">
          <a:blip r:embed="rId3">
            <a:alphaModFix/>
          </a:blip>
          <a:srcRect l="23617" r="25163"/>
          <a:stretch/>
        </p:blipFill>
        <p:spPr>
          <a:xfrm>
            <a:off x="10934700" y="127000"/>
            <a:ext cx="1130300" cy="11128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g1679584ce2f_3_93"/>
          <p:cNvCxnSpPr/>
          <p:nvPr/>
        </p:nvCxnSpPr>
        <p:spPr>
          <a:xfrm>
            <a:off x="17463" y="222250"/>
            <a:ext cx="0" cy="920700"/>
          </a:xfrm>
          <a:prstGeom prst="straightConnector1">
            <a:avLst/>
          </a:prstGeom>
          <a:noFill/>
          <a:ln w="190500" cap="rnd" cmpd="sng">
            <a:solidFill>
              <a:srgbClr val="A26E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0" name="Google Shape;130;g1679584ce2f_3_93"/>
          <p:cNvSpPr txBox="1"/>
          <p:nvPr/>
        </p:nvSpPr>
        <p:spPr>
          <a:xfrm>
            <a:off x="7081329" y="7005415"/>
            <a:ext cx="2863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차기 행사를 위한 지표 수립, 가치 계승</a:t>
            </a:r>
            <a:endParaRPr/>
          </a:p>
        </p:txBody>
      </p:sp>
      <p:pic>
        <p:nvPicPr>
          <p:cNvPr id="131" name="Google Shape;131;g1679584ce2f_3_93"/>
          <p:cNvPicPr preferRelativeResize="0"/>
          <p:nvPr/>
        </p:nvPicPr>
        <p:blipFill rotWithShape="1">
          <a:blip r:embed="rId4">
            <a:alphaModFix amt="50000"/>
          </a:blip>
          <a:srcRect/>
          <a:stretch/>
        </p:blipFill>
        <p:spPr>
          <a:xfrm>
            <a:off x="1062526" y="2481702"/>
            <a:ext cx="1173051" cy="12659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" name="Google Shape;132;g1679584ce2f_3_93"/>
          <p:cNvGrpSpPr/>
          <p:nvPr/>
        </p:nvGrpSpPr>
        <p:grpSpPr>
          <a:xfrm>
            <a:off x="1012808" y="2626932"/>
            <a:ext cx="6354875" cy="1149854"/>
            <a:chOff x="1681733" y="2354373"/>
            <a:chExt cx="5575919" cy="1008909"/>
          </a:xfrm>
        </p:grpSpPr>
        <p:sp>
          <p:nvSpPr>
            <p:cNvPr id="133" name="Google Shape;133;g1679584ce2f_3_93"/>
            <p:cNvSpPr txBox="1"/>
            <p:nvPr/>
          </p:nvSpPr>
          <p:spPr>
            <a:xfrm>
              <a:off x="2826393" y="2665287"/>
              <a:ext cx="3905100" cy="27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3334" marR="0" lvl="1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- Coco dataset</a:t>
              </a:r>
              <a:endParaRPr sz="16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34" name="Google Shape;134;g1679584ce2f_3_93"/>
            <p:cNvGrpSpPr/>
            <p:nvPr/>
          </p:nvGrpSpPr>
          <p:grpSpPr>
            <a:xfrm>
              <a:off x="1681733" y="2354373"/>
              <a:ext cx="912000" cy="912000"/>
              <a:chOff x="2066686" y="2354373"/>
              <a:chExt cx="912000" cy="912000"/>
            </a:xfrm>
          </p:grpSpPr>
          <p:grpSp>
            <p:nvGrpSpPr>
              <p:cNvPr id="135" name="Google Shape;135;g1679584ce2f_3_93"/>
              <p:cNvGrpSpPr/>
              <p:nvPr/>
            </p:nvGrpSpPr>
            <p:grpSpPr>
              <a:xfrm>
                <a:off x="2066686" y="2354373"/>
                <a:ext cx="912000" cy="912000"/>
                <a:chOff x="2066686" y="2354373"/>
                <a:chExt cx="912000" cy="912000"/>
              </a:xfrm>
            </p:grpSpPr>
            <p:sp>
              <p:nvSpPr>
                <p:cNvPr id="136" name="Google Shape;136;g1679584ce2f_3_93"/>
                <p:cNvSpPr/>
                <p:nvPr/>
              </p:nvSpPr>
              <p:spPr>
                <a:xfrm>
                  <a:off x="2066686" y="2354373"/>
                  <a:ext cx="912000" cy="912000"/>
                </a:xfrm>
                <a:prstGeom prst="ellipse">
                  <a:avLst/>
                </a:prstGeom>
                <a:gradFill>
                  <a:gsLst>
                    <a:gs pos="0">
                      <a:schemeClr val="lt1"/>
                    </a:gs>
                    <a:gs pos="39000">
                      <a:schemeClr val="lt1"/>
                    </a:gs>
                    <a:gs pos="83000">
                      <a:srgbClr val="DDE1E0"/>
                    </a:gs>
                    <a:gs pos="100000">
                      <a:srgbClr val="DDE1E0"/>
                    </a:gs>
                  </a:gsLst>
                  <a:lin ang="18000042" scaled="0"/>
                </a:gradFill>
                <a:ln w="25400" cap="flat" cmpd="sng">
                  <a:solidFill>
                    <a:srgbClr val="A5A5A6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016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" name="Google Shape;137;g1679584ce2f_3_93"/>
                <p:cNvSpPr/>
                <p:nvPr/>
              </p:nvSpPr>
              <p:spPr>
                <a:xfrm>
                  <a:off x="2094804" y="2382491"/>
                  <a:ext cx="855900" cy="855900"/>
                </a:xfrm>
                <a:prstGeom prst="ellipse">
                  <a:avLst/>
                </a:prstGeom>
                <a:solidFill>
                  <a:srgbClr val="C82E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38" name="Google Shape;138;g1679584ce2f_3_93"/>
              <p:cNvSpPr txBox="1"/>
              <p:nvPr/>
            </p:nvSpPr>
            <p:spPr>
              <a:xfrm>
                <a:off x="2136103" y="2525659"/>
                <a:ext cx="773400" cy="51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데이터</a:t>
                </a:r>
                <a:endParaRPr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전처리</a:t>
                </a:r>
                <a:endParaRPr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39" name="Google Shape;139;g1679584ce2f_3_9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flipH="1">
              <a:off x="2608046" y="3272617"/>
              <a:ext cx="4649606" cy="9066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0" name="Google Shape;140;g1679584ce2f_3_93"/>
          <p:cNvGrpSpPr/>
          <p:nvPr/>
        </p:nvGrpSpPr>
        <p:grpSpPr>
          <a:xfrm>
            <a:off x="1012808" y="3986745"/>
            <a:ext cx="5755211" cy="1295063"/>
            <a:chOff x="1681733" y="3396239"/>
            <a:chExt cx="5049760" cy="1136319"/>
          </a:xfrm>
        </p:grpSpPr>
        <p:sp>
          <p:nvSpPr>
            <p:cNvPr id="141" name="Google Shape;141;g1679584ce2f_3_93"/>
            <p:cNvSpPr txBox="1"/>
            <p:nvPr/>
          </p:nvSpPr>
          <p:spPr>
            <a:xfrm>
              <a:off x="2826393" y="3731163"/>
              <a:ext cx="3905100" cy="27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3334" marR="0" lvl="1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- Mask RCNN</a:t>
              </a:r>
              <a:endParaRPr sz="16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42" name="Google Shape;142;g1679584ce2f_3_93"/>
            <p:cNvGrpSpPr/>
            <p:nvPr/>
          </p:nvGrpSpPr>
          <p:grpSpPr>
            <a:xfrm>
              <a:off x="1681733" y="3396239"/>
              <a:ext cx="1072905" cy="1136319"/>
              <a:chOff x="2614295" y="3396239"/>
              <a:chExt cx="1072905" cy="1136319"/>
            </a:xfrm>
          </p:grpSpPr>
          <p:pic>
            <p:nvPicPr>
              <p:cNvPr id="143" name="Google Shape;143;g1679584ce2f_3_93"/>
              <p:cNvPicPr preferRelativeResize="0"/>
              <p:nvPr/>
            </p:nvPicPr>
            <p:blipFill rotWithShape="1">
              <a:blip r:embed="rId4">
                <a:alphaModFix amt="50000"/>
              </a:blip>
              <a:srcRect/>
              <a:stretch/>
            </p:blipFill>
            <p:spPr>
              <a:xfrm>
                <a:off x="2657931" y="3421817"/>
                <a:ext cx="1029269" cy="1110741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44" name="Google Shape;144;g1679584ce2f_3_93"/>
              <p:cNvGrpSpPr/>
              <p:nvPr/>
            </p:nvGrpSpPr>
            <p:grpSpPr>
              <a:xfrm>
                <a:off x="2614295" y="3396239"/>
                <a:ext cx="912000" cy="912000"/>
                <a:chOff x="2614295" y="3396239"/>
                <a:chExt cx="912000" cy="912000"/>
              </a:xfrm>
            </p:grpSpPr>
            <p:sp>
              <p:nvSpPr>
                <p:cNvPr id="145" name="Google Shape;145;g1679584ce2f_3_93"/>
                <p:cNvSpPr/>
                <p:nvPr/>
              </p:nvSpPr>
              <p:spPr>
                <a:xfrm>
                  <a:off x="2614295" y="3396239"/>
                  <a:ext cx="912000" cy="912000"/>
                </a:xfrm>
                <a:prstGeom prst="ellipse">
                  <a:avLst/>
                </a:prstGeom>
                <a:gradFill>
                  <a:gsLst>
                    <a:gs pos="0">
                      <a:schemeClr val="lt1"/>
                    </a:gs>
                    <a:gs pos="39000">
                      <a:schemeClr val="lt1"/>
                    </a:gs>
                    <a:gs pos="83000">
                      <a:srgbClr val="DDE1E0"/>
                    </a:gs>
                    <a:gs pos="100000">
                      <a:srgbClr val="DDE1E0"/>
                    </a:gs>
                  </a:gsLst>
                  <a:lin ang="18000042" scaled="0"/>
                </a:gradFill>
                <a:ln w="25400" cap="flat" cmpd="sng">
                  <a:solidFill>
                    <a:srgbClr val="A5A5A6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016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" name="Google Shape;146;g1679584ce2f_3_93"/>
                <p:cNvSpPr/>
                <p:nvPr/>
              </p:nvSpPr>
              <p:spPr>
                <a:xfrm>
                  <a:off x="2642413" y="3424357"/>
                  <a:ext cx="855900" cy="855900"/>
                </a:xfrm>
                <a:prstGeom prst="ellipse">
                  <a:avLst/>
                </a:prstGeom>
                <a:solidFill>
                  <a:srgbClr val="741B47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" name="Google Shape;147;g1679584ce2f_3_93"/>
                <p:cNvSpPr txBox="1"/>
                <p:nvPr/>
              </p:nvSpPr>
              <p:spPr>
                <a:xfrm>
                  <a:off x="2652133" y="3626772"/>
                  <a:ext cx="836400" cy="513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모델링</a:t>
                  </a:r>
                  <a:endParaRPr sz="16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및 학습</a:t>
                  </a:r>
                  <a:endParaRPr sz="16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pic>
          <p:nvPicPr>
            <p:cNvPr id="148" name="Google Shape;148;g1679584ce2f_3_9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flipH="1">
              <a:off x="2608046" y="4395824"/>
              <a:ext cx="4103694" cy="800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9" name="Google Shape;149;g1679584ce2f_3_93"/>
          <p:cNvGrpSpPr/>
          <p:nvPr/>
        </p:nvGrpSpPr>
        <p:grpSpPr>
          <a:xfrm>
            <a:off x="1012757" y="5329405"/>
            <a:ext cx="6050330" cy="1295150"/>
            <a:chOff x="1681688" y="4518668"/>
            <a:chExt cx="5308704" cy="1136396"/>
          </a:xfrm>
        </p:grpSpPr>
        <p:sp>
          <p:nvSpPr>
            <p:cNvPr id="150" name="Google Shape;150;g1679584ce2f_3_93"/>
            <p:cNvSpPr txBox="1"/>
            <p:nvPr/>
          </p:nvSpPr>
          <p:spPr>
            <a:xfrm>
              <a:off x="2826393" y="4742589"/>
              <a:ext cx="3905100" cy="4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3334" marR="0" lvl="1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- </a:t>
              </a:r>
              <a:r>
                <a:rPr lang="en-US" sz="16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mAP</a:t>
              </a:r>
              <a:endParaRPr sz="1000"/>
            </a:p>
            <a:p>
              <a:pPr marL="13334" marR="0" lvl="1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- </a:t>
              </a:r>
              <a:r>
                <a:rPr lang="en-US" sz="16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PA</a:t>
              </a:r>
              <a:endParaRPr sz="1000"/>
            </a:p>
          </p:txBody>
        </p:sp>
        <p:grpSp>
          <p:nvGrpSpPr>
            <p:cNvPr id="151" name="Google Shape;151;g1679584ce2f_3_93"/>
            <p:cNvGrpSpPr/>
            <p:nvPr/>
          </p:nvGrpSpPr>
          <p:grpSpPr>
            <a:xfrm>
              <a:off x="1681688" y="4518668"/>
              <a:ext cx="1072950" cy="1136396"/>
              <a:chOff x="2614250" y="4518668"/>
              <a:chExt cx="1072950" cy="1136396"/>
            </a:xfrm>
          </p:grpSpPr>
          <p:pic>
            <p:nvPicPr>
              <p:cNvPr id="152" name="Google Shape;152;g1679584ce2f_3_93"/>
              <p:cNvPicPr preferRelativeResize="0"/>
              <p:nvPr/>
            </p:nvPicPr>
            <p:blipFill rotWithShape="1">
              <a:blip r:embed="rId4">
                <a:alphaModFix amt="50000"/>
              </a:blip>
              <a:srcRect/>
              <a:stretch/>
            </p:blipFill>
            <p:spPr>
              <a:xfrm>
                <a:off x="2657931" y="4544323"/>
                <a:ext cx="1029269" cy="1110741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53" name="Google Shape;153;g1679584ce2f_3_93"/>
              <p:cNvGrpSpPr/>
              <p:nvPr/>
            </p:nvGrpSpPr>
            <p:grpSpPr>
              <a:xfrm>
                <a:off x="2614250" y="4518668"/>
                <a:ext cx="912059" cy="912059"/>
                <a:chOff x="2614250" y="4518668"/>
                <a:chExt cx="912059" cy="912059"/>
              </a:xfrm>
            </p:grpSpPr>
            <p:grpSp>
              <p:nvGrpSpPr>
                <p:cNvPr id="154" name="Google Shape;154;g1679584ce2f_3_93"/>
                <p:cNvGrpSpPr/>
                <p:nvPr/>
              </p:nvGrpSpPr>
              <p:grpSpPr>
                <a:xfrm>
                  <a:off x="2614250" y="4518668"/>
                  <a:ext cx="912059" cy="912059"/>
                  <a:chOff x="1925690" y="3384444"/>
                  <a:chExt cx="1530300" cy="1530300"/>
                </a:xfrm>
              </p:grpSpPr>
              <p:sp>
                <p:nvSpPr>
                  <p:cNvPr id="155" name="Google Shape;155;g1679584ce2f_3_93"/>
                  <p:cNvSpPr/>
                  <p:nvPr/>
                </p:nvSpPr>
                <p:spPr>
                  <a:xfrm>
                    <a:off x="1925690" y="3384444"/>
                    <a:ext cx="1530300" cy="1530300"/>
                  </a:xfrm>
                  <a:prstGeom prst="ellipse">
                    <a:avLst/>
                  </a:prstGeom>
                  <a:gradFill>
                    <a:gsLst>
                      <a:gs pos="0">
                        <a:schemeClr val="lt1"/>
                      </a:gs>
                      <a:gs pos="39000">
                        <a:schemeClr val="lt1"/>
                      </a:gs>
                      <a:gs pos="83000">
                        <a:srgbClr val="DDE1E0"/>
                      </a:gs>
                      <a:gs pos="100000">
                        <a:srgbClr val="DDE1E0"/>
                      </a:gs>
                    </a:gsLst>
                    <a:lin ang="18000042" scaled="0"/>
                  </a:gradFill>
                  <a:ln w="25400" cap="flat" cmpd="sng">
                    <a:solidFill>
                      <a:srgbClr val="A5A5A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effectLst>
                    <a:outerShdw blurRad="101600" dist="38100" dir="2700000" algn="tl" rotWithShape="0">
                      <a:srgbClr val="000000">
                        <a:alpha val="40000"/>
                      </a:srgbClr>
                    </a:outerShdw>
                  </a:effectLst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6" name="Google Shape;156;g1679584ce2f_3_93"/>
                  <p:cNvSpPr/>
                  <p:nvPr/>
                </p:nvSpPr>
                <p:spPr>
                  <a:xfrm>
                    <a:off x="1972866" y="3431620"/>
                    <a:ext cx="1436100" cy="1436100"/>
                  </a:xfrm>
                  <a:prstGeom prst="ellipse">
                    <a:avLst/>
                  </a:prstGeom>
                  <a:solidFill>
                    <a:srgbClr val="47112C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57" name="Google Shape;157;g1679584ce2f_3_93"/>
                <p:cNvSpPr txBox="1"/>
                <p:nvPr/>
              </p:nvSpPr>
              <p:spPr>
                <a:xfrm>
                  <a:off x="2704478" y="4724036"/>
                  <a:ext cx="731700" cy="513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성능</a:t>
                  </a:r>
                  <a:endParaRPr sz="16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600" b="0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확인</a:t>
                  </a:r>
                  <a:endParaRPr sz="16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pic>
          <p:nvPicPr>
            <p:cNvPr id="158" name="Google Shape;158;g1679584ce2f_3_9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10800000">
              <a:off x="2608045" y="5484474"/>
              <a:ext cx="4382347" cy="85455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159" name="Google Shape;159;g1679584ce2f_3_93"/>
          <p:cNvGraphicFramePr/>
          <p:nvPr/>
        </p:nvGraphicFramePr>
        <p:xfrm>
          <a:off x="6314844" y="1841201"/>
          <a:ext cx="5061175" cy="3178975"/>
        </p:xfrm>
        <a:graphic>
          <a:graphicData uri="http://schemas.openxmlformats.org/drawingml/2006/table">
            <a:tbl>
              <a:tblPr>
                <a:noFill/>
                <a:tableStyleId>{0344461D-70C3-4BCC-AF30-A659B9559148}</a:tableStyleId>
              </a:tblPr>
              <a:tblGrid>
                <a:gridCol w="1316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4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7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780"/>
                        <a:buFont typeface="Arial"/>
                        <a:buNone/>
                      </a:pPr>
                      <a:r>
                        <a:rPr lang="en-US" sz="1300" b="1">
                          <a:solidFill>
                            <a:srgbClr val="F2F2F2"/>
                          </a:solidFill>
                        </a:rPr>
                        <a:t>09.06 ~ 09.30</a:t>
                      </a:r>
                      <a:endParaRPr sz="1300" b="1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276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1143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78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Data Labeling, COCO dataset Preprocessing</a:t>
                      </a:r>
                      <a:endParaRPr sz="1400" b="0" i="0" u="none" strike="noStrike" cap="none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6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780"/>
                        <a:buFont typeface="Arial"/>
                        <a:buNone/>
                      </a:pPr>
                      <a:r>
                        <a:rPr lang="en-US" sz="1300" b="1">
                          <a:solidFill>
                            <a:srgbClr val="F2F2F2"/>
                          </a:solidFill>
                        </a:rPr>
                        <a:t>10.01 ~ 10.11</a:t>
                      </a:r>
                      <a:endParaRPr sz="1300" b="1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50" marR="63650" marT="16250" marB="162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276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1143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78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모델링, 학습 및 평가</a:t>
                      </a:r>
                      <a:endParaRPr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Malgun Gothic"/>
                        <a:buChar char="-"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Faster RCNN</a:t>
                      </a:r>
                      <a:endParaRPr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Malgun Gothic"/>
                        <a:buChar char="-"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Mask RCNN(epoch=12)</a:t>
                      </a:r>
                      <a:endParaRPr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Malgun Gothic"/>
                        <a:buChar char="-"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UNet</a:t>
                      </a:r>
                      <a:endParaRPr sz="1400" b="0" i="0" u="none" strike="noStrike" cap="none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b="1">
                          <a:solidFill>
                            <a:srgbClr val="F2F2F2"/>
                          </a:solidFill>
                        </a:rPr>
                        <a:t>10.13 ~ 10.17</a:t>
                      </a:r>
                      <a:endParaRPr sz="1300" b="1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50" marR="63650" marT="16250" marB="162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276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1143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모델링, 학습 및 평가</a:t>
                      </a:r>
                      <a:endParaRPr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Malgun Gothic"/>
                        <a:buChar char="-"/>
                      </a:pPr>
                      <a:r>
                        <a:rPr lang="en-US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Mask RCNN(epoch=24)</a:t>
                      </a:r>
                      <a:endParaRPr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2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780"/>
                        <a:buFont typeface="Arial"/>
                        <a:buNone/>
                      </a:pPr>
                      <a:r>
                        <a:rPr lang="en-US" sz="1300" b="1">
                          <a:solidFill>
                            <a:srgbClr val="F2F2F2"/>
                          </a:solidFill>
                        </a:rPr>
                        <a:t>10.19</a:t>
                      </a:r>
                      <a:endParaRPr sz="1300" b="1" i="0" u="none" strike="noStrike" cap="none">
                        <a:solidFill>
                          <a:srgbClr val="F2F2F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3650" marR="63650" marT="16250" marB="162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3276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1143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ts val="78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최종 발표</a:t>
                      </a:r>
                      <a:endParaRPr sz="1400" b="0" i="0" u="none" strike="noStrike" cap="none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60" name="Google Shape;160;g1679584ce2f_3_93"/>
          <p:cNvGrpSpPr/>
          <p:nvPr/>
        </p:nvGrpSpPr>
        <p:grpSpPr>
          <a:xfrm>
            <a:off x="1012757" y="1307858"/>
            <a:ext cx="6352782" cy="1295150"/>
            <a:chOff x="1681688" y="1349974"/>
            <a:chExt cx="5574083" cy="1136396"/>
          </a:xfrm>
        </p:grpSpPr>
        <p:sp>
          <p:nvSpPr>
            <p:cNvPr id="161" name="Google Shape;161;g1679584ce2f_3_93"/>
            <p:cNvSpPr txBox="1"/>
            <p:nvPr/>
          </p:nvSpPr>
          <p:spPr>
            <a:xfrm>
              <a:off x="2826393" y="1565127"/>
              <a:ext cx="3905100" cy="47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3334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- 원본 영상에서 프레임이미지 추출</a:t>
              </a:r>
              <a:endParaRPr sz="16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13334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- 이미지 라벨링</a:t>
              </a:r>
              <a:endParaRPr sz="16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62" name="Google Shape;162;g1679584ce2f_3_93"/>
            <p:cNvGrpSpPr/>
            <p:nvPr/>
          </p:nvGrpSpPr>
          <p:grpSpPr>
            <a:xfrm>
              <a:off x="1681688" y="1349974"/>
              <a:ext cx="1072950" cy="1136396"/>
              <a:chOff x="1681688" y="1349974"/>
              <a:chExt cx="1072950" cy="1136396"/>
            </a:xfrm>
          </p:grpSpPr>
          <p:pic>
            <p:nvPicPr>
              <p:cNvPr id="163" name="Google Shape;163;g1679584ce2f_3_93"/>
              <p:cNvPicPr preferRelativeResize="0"/>
              <p:nvPr/>
            </p:nvPicPr>
            <p:blipFill rotWithShape="1">
              <a:blip r:embed="rId4">
                <a:alphaModFix amt="50000"/>
              </a:blip>
              <a:srcRect/>
              <a:stretch/>
            </p:blipFill>
            <p:spPr>
              <a:xfrm>
                <a:off x="1725369" y="1375629"/>
                <a:ext cx="1029269" cy="1110741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64" name="Google Shape;164;g1679584ce2f_3_93"/>
              <p:cNvGrpSpPr/>
              <p:nvPr/>
            </p:nvGrpSpPr>
            <p:grpSpPr>
              <a:xfrm>
                <a:off x="1681688" y="1349974"/>
                <a:ext cx="912059" cy="912059"/>
                <a:chOff x="1925690" y="3384444"/>
                <a:chExt cx="1530300" cy="1530300"/>
              </a:xfrm>
            </p:grpSpPr>
            <p:sp>
              <p:nvSpPr>
                <p:cNvPr id="165" name="Google Shape;165;g1679584ce2f_3_93"/>
                <p:cNvSpPr/>
                <p:nvPr/>
              </p:nvSpPr>
              <p:spPr>
                <a:xfrm>
                  <a:off x="1925690" y="3384444"/>
                  <a:ext cx="1530300" cy="1530300"/>
                </a:xfrm>
                <a:prstGeom prst="ellipse">
                  <a:avLst/>
                </a:prstGeom>
                <a:gradFill>
                  <a:gsLst>
                    <a:gs pos="0">
                      <a:schemeClr val="lt1"/>
                    </a:gs>
                    <a:gs pos="39000">
                      <a:schemeClr val="lt1"/>
                    </a:gs>
                    <a:gs pos="83000">
                      <a:srgbClr val="DDE1E0"/>
                    </a:gs>
                    <a:gs pos="100000">
                      <a:srgbClr val="DDE1E0"/>
                    </a:gs>
                  </a:gsLst>
                  <a:lin ang="18000042" scaled="0"/>
                </a:gradFill>
                <a:ln w="25400" cap="flat" cmpd="sng">
                  <a:solidFill>
                    <a:srgbClr val="A5A5A6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101600" dist="38100" dir="2700000" algn="tl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6" name="Google Shape;166;g1679584ce2f_3_93"/>
                <p:cNvSpPr/>
                <p:nvPr/>
              </p:nvSpPr>
              <p:spPr>
                <a:xfrm>
                  <a:off x="1972866" y="3431620"/>
                  <a:ext cx="1436100" cy="1436100"/>
                </a:xfrm>
                <a:prstGeom prst="ellipse">
                  <a:avLst/>
                </a:prstGeom>
                <a:solidFill>
                  <a:srgbClr val="D95D9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67" name="Google Shape;167;g1679584ce2f_3_93"/>
              <p:cNvSpPr txBox="1"/>
              <p:nvPr/>
            </p:nvSpPr>
            <p:spPr>
              <a:xfrm>
                <a:off x="1751149" y="1549347"/>
                <a:ext cx="773400" cy="513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데이터</a:t>
                </a:r>
                <a:endParaRPr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수집</a:t>
                </a:r>
                <a:endParaRPr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68" name="Google Shape;168;g1679584ce2f_3_9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flipH="1">
              <a:off x="2608046" y="2225984"/>
              <a:ext cx="4647725" cy="9062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" name="Google Shape;169;g1679584ce2f_3_93"/>
          <p:cNvSpPr/>
          <p:nvPr/>
        </p:nvSpPr>
        <p:spPr>
          <a:xfrm rot="10800000" flipH="1">
            <a:off x="6300124" y="1419736"/>
            <a:ext cx="1416534" cy="312448"/>
          </a:xfrm>
          <a:custGeom>
            <a:avLst/>
            <a:gdLst/>
            <a:ahLst/>
            <a:cxnLst/>
            <a:rect l="l" t="t" r="r" b="b"/>
            <a:pathLst>
              <a:path w="752475" h="249958" extrusionOk="0">
                <a:moveTo>
                  <a:pt x="0" y="0"/>
                </a:moveTo>
                <a:lnTo>
                  <a:pt x="281564" y="0"/>
                </a:lnTo>
                <a:lnTo>
                  <a:pt x="323850" y="0"/>
                </a:lnTo>
                <a:lnTo>
                  <a:pt x="752475" y="0"/>
                </a:lnTo>
                <a:lnTo>
                  <a:pt x="575686" y="246983"/>
                </a:lnTo>
                <a:lnTo>
                  <a:pt x="323850" y="249958"/>
                </a:lnTo>
                <a:lnTo>
                  <a:pt x="219074" y="249958"/>
                </a:lnTo>
                <a:lnTo>
                  <a:pt x="0" y="249958"/>
                </a:lnTo>
                <a:lnTo>
                  <a:pt x="0" y="0"/>
                </a:lnTo>
                <a:close/>
              </a:path>
            </a:pathLst>
          </a:custGeom>
          <a:solidFill>
            <a:srgbClr val="53276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0" name="Google Shape;170;g1679584ce2f_3_93"/>
          <p:cNvCxnSpPr/>
          <p:nvPr/>
        </p:nvCxnSpPr>
        <p:spPr>
          <a:xfrm>
            <a:off x="6300124" y="1732184"/>
            <a:ext cx="4739100" cy="0"/>
          </a:xfrm>
          <a:prstGeom prst="straightConnector1">
            <a:avLst/>
          </a:prstGeom>
          <a:noFill/>
          <a:ln w="19050" cap="flat" cmpd="sng">
            <a:solidFill>
              <a:srgbClr val="532767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1" name="Google Shape;171;g1679584ce2f_3_93"/>
          <p:cNvSpPr/>
          <p:nvPr/>
        </p:nvSpPr>
        <p:spPr>
          <a:xfrm>
            <a:off x="6314850" y="1419750"/>
            <a:ext cx="1173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>
                <a:solidFill>
                  <a:srgbClr val="F2F2F2"/>
                </a:solidFill>
              </a:rPr>
              <a:t>Schedule</a:t>
            </a:r>
            <a:endParaRPr sz="1600" b="1" i="0" u="none" strike="noStrike" cap="non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6ac2dde673_0_32"/>
          <p:cNvSpPr txBox="1"/>
          <p:nvPr/>
        </p:nvSpPr>
        <p:spPr>
          <a:xfrm>
            <a:off x="1174654" y="2278225"/>
            <a:ext cx="9842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algun Gothic"/>
              <a:buNone/>
            </a:pPr>
            <a:r>
              <a:rPr lang="en-US" sz="4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 Collection and Preprocessing</a:t>
            </a:r>
            <a:endParaRPr sz="44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77" name="Google Shape;177;g16ac2dde673_0_32"/>
          <p:cNvCxnSpPr/>
          <p:nvPr/>
        </p:nvCxnSpPr>
        <p:spPr>
          <a:xfrm rot="10800000">
            <a:off x="3943650" y="3429000"/>
            <a:ext cx="4304700" cy="0"/>
          </a:xfrm>
          <a:prstGeom prst="straightConnector1">
            <a:avLst/>
          </a:prstGeom>
          <a:noFill/>
          <a:ln w="76200" cap="rnd" cmpd="sng">
            <a:solidFill>
              <a:srgbClr val="A26EF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679584ce2f_3_138"/>
          <p:cNvSpPr txBox="1"/>
          <p:nvPr/>
        </p:nvSpPr>
        <p:spPr>
          <a:xfrm>
            <a:off x="137400" y="137400"/>
            <a:ext cx="6594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Problem Definition</a:t>
            </a:r>
            <a:endParaRPr sz="28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334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 Collection and Preprocessing</a:t>
            </a:r>
            <a:endParaRPr/>
          </a:p>
        </p:txBody>
      </p:sp>
      <p:pic>
        <p:nvPicPr>
          <p:cNvPr id="183" name="Google Shape;183;g1679584ce2f_3_138" descr="제로베이스 데이터 사이언스 스쿨] 0. 부트캠프 신청하기 — Deda의 데이터 디자인"/>
          <p:cNvPicPr preferRelativeResize="0"/>
          <p:nvPr/>
        </p:nvPicPr>
        <p:blipFill rotWithShape="1">
          <a:blip r:embed="rId3">
            <a:alphaModFix/>
          </a:blip>
          <a:srcRect l="23617" r="25163"/>
          <a:stretch/>
        </p:blipFill>
        <p:spPr>
          <a:xfrm>
            <a:off x="10934700" y="127000"/>
            <a:ext cx="1130300" cy="11128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g1679584ce2f_3_138"/>
          <p:cNvCxnSpPr/>
          <p:nvPr/>
        </p:nvCxnSpPr>
        <p:spPr>
          <a:xfrm>
            <a:off x="17463" y="222250"/>
            <a:ext cx="0" cy="920700"/>
          </a:xfrm>
          <a:prstGeom prst="straightConnector1">
            <a:avLst/>
          </a:prstGeom>
          <a:noFill/>
          <a:ln w="190500" cap="rnd" cmpd="sng">
            <a:solidFill>
              <a:srgbClr val="A26E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5" name="Google Shape;185;g1679584ce2f_3_138"/>
          <p:cNvSpPr txBox="1"/>
          <p:nvPr/>
        </p:nvSpPr>
        <p:spPr>
          <a:xfrm>
            <a:off x="7081329" y="7005415"/>
            <a:ext cx="2863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차기 행사를 위한 지표 수립, 가치 계승</a:t>
            </a:r>
            <a:endParaRPr/>
          </a:p>
        </p:txBody>
      </p:sp>
      <p:grpSp>
        <p:nvGrpSpPr>
          <p:cNvPr id="186" name="Google Shape;186;g1679584ce2f_3_138"/>
          <p:cNvGrpSpPr/>
          <p:nvPr/>
        </p:nvGrpSpPr>
        <p:grpSpPr>
          <a:xfrm>
            <a:off x="1016070" y="1387876"/>
            <a:ext cx="10159721" cy="4891254"/>
            <a:chOff x="774839" y="1387876"/>
            <a:chExt cx="10159721" cy="4891254"/>
          </a:xfrm>
        </p:grpSpPr>
        <p:grpSp>
          <p:nvGrpSpPr>
            <p:cNvPr id="187" name="Google Shape;187;g1679584ce2f_3_138"/>
            <p:cNvGrpSpPr/>
            <p:nvPr/>
          </p:nvGrpSpPr>
          <p:grpSpPr>
            <a:xfrm>
              <a:off x="774839" y="2168061"/>
              <a:ext cx="3332700" cy="318950"/>
              <a:chOff x="774839" y="1945046"/>
              <a:chExt cx="3332700" cy="318950"/>
            </a:xfrm>
          </p:grpSpPr>
          <p:sp>
            <p:nvSpPr>
              <p:cNvPr id="188" name="Google Shape;188;g1679584ce2f_3_138"/>
              <p:cNvSpPr/>
              <p:nvPr/>
            </p:nvSpPr>
            <p:spPr>
              <a:xfrm>
                <a:off x="774839" y="1945046"/>
                <a:ext cx="3332700" cy="316500"/>
              </a:xfrm>
              <a:prstGeom prst="rect">
                <a:avLst/>
              </a:prstGeom>
              <a:solidFill>
                <a:srgbClr val="00303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33"/>
                  <a:buFont typeface="Arial"/>
                  <a:buNone/>
                </a:pPr>
                <a:endParaRPr sz="1633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g1679584ce2f_3_138"/>
              <p:cNvSpPr/>
              <p:nvPr/>
            </p:nvSpPr>
            <p:spPr>
              <a:xfrm>
                <a:off x="837218" y="1956196"/>
                <a:ext cx="32079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rgbClr val="F2F2F2"/>
                    </a:solidFill>
                    <a:latin typeface="Arial"/>
                    <a:ea typeface="Arial"/>
                    <a:cs typeface="Arial"/>
                    <a:sym typeface="Arial"/>
                  </a:rPr>
                  <a:t>Problem</a:t>
                </a:r>
                <a:endParaRPr sz="1400" b="1" i="0" u="none" strike="noStrike" cap="none">
                  <a:solidFill>
                    <a:srgbClr val="F2F2F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0" name="Google Shape;190;g1679584ce2f_3_138"/>
            <p:cNvGrpSpPr/>
            <p:nvPr/>
          </p:nvGrpSpPr>
          <p:grpSpPr>
            <a:xfrm>
              <a:off x="4519485" y="2139056"/>
              <a:ext cx="6358425" cy="316339"/>
              <a:chOff x="831736" y="3476246"/>
              <a:chExt cx="4577700" cy="245700"/>
            </a:xfrm>
          </p:grpSpPr>
          <p:sp>
            <p:nvSpPr>
              <p:cNvPr id="191" name="Google Shape;191;g1679584ce2f_3_138"/>
              <p:cNvSpPr/>
              <p:nvPr/>
            </p:nvSpPr>
            <p:spPr>
              <a:xfrm>
                <a:off x="831736" y="3476246"/>
                <a:ext cx="4577700" cy="245700"/>
              </a:xfrm>
              <a:prstGeom prst="rect">
                <a:avLst/>
              </a:prstGeom>
              <a:solidFill>
                <a:srgbClr val="0BC3C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33"/>
                  <a:buFont typeface="Arial"/>
                  <a:buNone/>
                </a:pPr>
                <a:endParaRPr sz="1633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g1679584ce2f_3_138"/>
              <p:cNvSpPr/>
              <p:nvPr/>
            </p:nvSpPr>
            <p:spPr>
              <a:xfrm>
                <a:off x="2661768" y="3479347"/>
                <a:ext cx="917700" cy="23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Solve</a:t>
                </a: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3" name="Google Shape;193;g1679584ce2f_3_138"/>
            <p:cNvSpPr/>
            <p:nvPr/>
          </p:nvSpPr>
          <p:spPr>
            <a:xfrm>
              <a:off x="785909" y="2591087"/>
              <a:ext cx="3332700" cy="783900"/>
            </a:xfrm>
            <a:prstGeom prst="roundRect">
              <a:avLst>
                <a:gd name="adj" fmla="val 9670"/>
              </a:avLst>
            </a:prstGeom>
            <a:noFill/>
            <a:ln w="57150" cap="flat" cmpd="sng">
              <a:solidFill>
                <a:srgbClr val="00303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모델이 적용된 로봇의 실시간 작동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4" name="Google Shape;194;g1679584ce2f_3_138"/>
            <p:cNvSpPr/>
            <p:nvPr/>
          </p:nvSpPr>
          <p:spPr>
            <a:xfrm>
              <a:off x="4531360" y="2562188"/>
              <a:ext cx="6403200" cy="783900"/>
            </a:xfrm>
            <a:prstGeom prst="roundRect">
              <a:avLst>
                <a:gd name="adj" fmla="val 9670"/>
              </a:avLst>
            </a:prstGeom>
            <a:noFill/>
            <a:ln w="57150" cap="flat" cmpd="sng">
              <a:solidFill>
                <a:srgbClr val="0BC3C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학습용 데이터로 영상 데이터 활용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g1679584ce2f_3_138"/>
            <p:cNvSpPr/>
            <p:nvPr/>
          </p:nvSpPr>
          <p:spPr>
            <a:xfrm rot="5400000">
              <a:off x="4161595" y="2860654"/>
              <a:ext cx="326700" cy="218700"/>
            </a:xfrm>
            <a:prstGeom prst="triangle">
              <a:avLst>
                <a:gd name="adj" fmla="val 50000"/>
              </a:avLst>
            </a:prstGeom>
            <a:solidFill>
              <a:srgbClr val="7B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endParaRPr sz="1633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6" name="Google Shape;196;g1679584ce2f_3_138"/>
            <p:cNvSpPr/>
            <p:nvPr/>
          </p:nvSpPr>
          <p:spPr>
            <a:xfrm>
              <a:off x="774839" y="1387876"/>
              <a:ext cx="10103100" cy="623100"/>
            </a:xfrm>
            <a:prstGeom prst="rect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Main Object : Stagnant Water Detection</a:t>
              </a:r>
              <a:endParaRPr sz="24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7" name="Google Shape;197;g1679584ce2f_3_138"/>
            <p:cNvSpPr/>
            <p:nvPr/>
          </p:nvSpPr>
          <p:spPr>
            <a:xfrm>
              <a:off x="785909" y="4459782"/>
              <a:ext cx="3332700" cy="783900"/>
            </a:xfrm>
            <a:prstGeom prst="roundRect">
              <a:avLst>
                <a:gd name="adj" fmla="val 9670"/>
              </a:avLst>
            </a:prstGeom>
            <a:noFill/>
            <a:ln w="57150" cap="flat" cmpd="sng">
              <a:solidFill>
                <a:srgbClr val="00303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검출된 액체에 따른 위치 기반 동작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8" name="Google Shape;198;g1679584ce2f_3_138"/>
            <p:cNvSpPr/>
            <p:nvPr/>
          </p:nvSpPr>
          <p:spPr>
            <a:xfrm>
              <a:off x="4531360" y="4430883"/>
              <a:ext cx="6403200" cy="783900"/>
            </a:xfrm>
            <a:prstGeom prst="roundRect">
              <a:avLst>
                <a:gd name="adj" fmla="val 9670"/>
              </a:avLst>
            </a:prstGeom>
            <a:noFill/>
            <a:ln w="57150" cap="flat" cmpd="sng">
              <a:solidFill>
                <a:srgbClr val="0BC3C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Object Detection이 아닌 Image Segmentation으로 진행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g1679584ce2f_3_138"/>
            <p:cNvSpPr/>
            <p:nvPr/>
          </p:nvSpPr>
          <p:spPr>
            <a:xfrm rot="5400000">
              <a:off x="4161595" y="4729349"/>
              <a:ext cx="326700" cy="218700"/>
            </a:xfrm>
            <a:prstGeom prst="triangle">
              <a:avLst>
                <a:gd name="adj" fmla="val 50000"/>
              </a:avLst>
            </a:prstGeom>
            <a:solidFill>
              <a:srgbClr val="7B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endParaRPr sz="1633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0" name="Google Shape;200;g1679584ce2f_3_138"/>
            <p:cNvSpPr/>
            <p:nvPr/>
          </p:nvSpPr>
          <p:spPr>
            <a:xfrm>
              <a:off x="785909" y="5495230"/>
              <a:ext cx="3332700" cy="783900"/>
            </a:xfrm>
            <a:prstGeom prst="roundRect">
              <a:avLst>
                <a:gd name="adj" fmla="val 9670"/>
              </a:avLst>
            </a:prstGeom>
            <a:noFill/>
            <a:ln w="57150" cap="flat" cmpd="sng">
              <a:solidFill>
                <a:srgbClr val="00303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학습 모델</a:t>
              </a:r>
              <a:r>
                <a:rPr lang="en-US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에 따</a:t>
              </a:r>
              <a:r>
                <a:rPr lang="en-US" sz="14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른 input data </a:t>
              </a:r>
              <a:r>
                <a:rPr lang="en-US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type</a:t>
              </a:r>
              <a:r>
                <a:rPr lang="en-US" sz="14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1" name="Google Shape;201;g1679584ce2f_3_138"/>
            <p:cNvSpPr/>
            <p:nvPr/>
          </p:nvSpPr>
          <p:spPr>
            <a:xfrm>
              <a:off x="4531360" y="5466331"/>
              <a:ext cx="6403200" cy="783900"/>
            </a:xfrm>
            <a:prstGeom prst="roundRect">
              <a:avLst>
                <a:gd name="adj" fmla="val 9670"/>
              </a:avLst>
            </a:prstGeom>
            <a:noFill/>
            <a:ln w="57150" cap="flat" cmpd="sng">
              <a:solidFill>
                <a:srgbClr val="0BC3C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모델에 따른 data preprocessing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- RCNN : COCO dataset</a:t>
              </a:r>
              <a:endParaRPr/>
            </a:p>
          </p:txBody>
        </p:sp>
        <p:sp>
          <p:nvSpPr>
            <p:cNvPr id="202" name="Google Shape;202;g1679584ce2f_3_138"/>
            <p:cNvSpPr/>
            <p:nvPr/>
          </p:nvSpPr>
          <p:spPr>
            <a:xfrm rot="5400000">
              <a:off x="4161595" y="5764797"/>
              <a:ext cx="326700" cy="218700"/>
            </a:xfrm>
            <a:prstGeom prst="triangle">
              <a:avLst>
                <a:gd name="adj" fmla="val 50000"/>
              </a:avLst>
            </a:prstGeom>
            <a:solidFill>
              <a:srgbClr val="7B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endParaRPr sz="1633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3" name="Google Shape;203;g1679584ce2f_3_138"/>
            <p:cNvSpPr/>
            <p:nvPr/>
          </p:nvSpPr>
          <p:spPr>
            <a:xfrm>
              <a:off x="785909" y="3536574"/>
              <a:ext cx="3332700" cy="783900"/>
            </a:xfrm>
            <a:prstGeom prst="roundRect">
              <a:avLst>
                <a:gd name="adj" fmla="val 9670"/>
              </a:avLst>
            </a:prstGeom>
            <a:noFill/>
            <a:ln w="57150" cap="flat" cmpd="sng">
              <a:solidFill>
                <a:srgbClr val="00303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다양한 상황에서의 액체 검출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4" name="Google Shape;204;g1679584ce2f_3_138"/>
            <p:cNvSpPr/>
            <p:nvPr/>
          </p:nvSpPr>
          <p:spPr>
            <a:xfrm>
              <a:off x="4531360" y="3507675"/>
              <a:ext cx="6403200" cy="783900"/>
            </a:xfrm>
            <a:prstGeom prst="roundRect">
              <a:avLst>
                <a:gd name="adj" fmla="val 9670"/>
              </a:avLst>
            </a:prstGeom>
            <a:noFill/>
            <a:ln w="57150" cap="flat" cmpd="sng">
              <a:solidFill>
                <a:srgbClr val="0BC3C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하나의 상황에서 여러 각도로 촬영된 영상 활용</a:t>
              </a: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g1679584ce2f_3_138"/>
            <p:cNvSpPr/>
            <p:nvPr/>
          </p:nvSpPr>
          <p:spPr>
            <a:xfrm rot="5400000">
              <a:off x="4161595" y="3806141"/>
              <a:ext cx="326700" cy="218700"/>
            </a:xfrm>
            <a:prstGeom prst="triangle">
              <a:avLst>
                <a:gd name="adj" fmla="val 50000"/>
              </a:avLst>
            </a:prstGeom>
            <a:solidFill>
              <a:srgbClr val="7B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33"/>
                <a:buFont typeface="Arial"/>
                <a:buNone/>
              </a:pPr>
              <a:endParaRPr sz="1633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g1679584ce2f_3_165" descr="제로베이스 데이터 사이언스 스쿨] 0. 부트캠프 신청하기 — Deda의 데이터 디자인"/>
          <p:cNvPicPr preferRelativeResize="0"/>
          <p:nvPr/>
        </p:nvPicPr>
        <p:blipFill rotWithShape="1">
          <a:blip r:embed="rId3">
            <a:alphaModFix/>
          </a:blip>
          <a:srcRect l="23617" r="25163"/>
          <a:stretch/>
        </p:blipFill>
        <p:spPr>
          <a:xfrm>
            <a:off x="10934700" y="127000"/>
            <a:ext cx="1130300" cy="11128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g1679584ce2f_3_165"/>
          <p:cNvCxnSpPr/>
          <p:nvPr/>
        </p:nvCxnSpPr>
        <p:spPr>
          <a:xfrm>
            <a:off x="17463" y="222250"/>
            <a:ext cx="0" cy="920700"/>
          </a:xfrm>
          <a:prstGeom prst="straightConnector1">
            <a:avLst/>
          </a:prstGeom>
          <a:noFill/>
          <a:ln w="190500" cap="rnd" cmpd="sng">
            <a:solidFill>
              <a:srgbClr val="A26EF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12" name="Google Shape;212;g1679584ce2f_3_165" descr="https://miro.medium.com/max/875/1*cJ3oLJ2s8W_sCPmTuMgIlw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76913" y="1130779"/>
            <a:ext cx="8638175" cy="366258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1679584ce2f_3_165"/>
          <p:cNvSpPr txBox="1"/>
          <p:nvPr/>
        </p:nvSpPr>
        <p:spPr>
          <a:xfrm>
            <a:off x="137400" y="137400"/>
            <a:ext cx="6594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Problem Definition</a:t>
            </a:r>
            <a:endParaRPr sz="28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334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 Collection and Preprocessing</a:t>
            </a:r>
            <a:endParaRPr/>
          </a:p>
        </p:txBody>
      </p:sp>
      <p:sp>
        <p:nvSpPr>
          <p:cNvPr id="214" name="Google Shape;214;g1679584ce2f_3_165"/>
          <p:cNvSpPr/>
          <p:nvPr/>
        </p:nvSpPr>
        <p:spPr>
          <a:xfrm>
            <a:off x="4570675" y="5115975"/>
            <a:ext cx="3109800" cy="316500"/>
          </a:xfrm>
          <a:prstGeom prst="rect">
            <a:avLst/>
          </a:prstGeom>
          <a:solidFill>
            <a:srgbClr val="C82E7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r>
              <a:rPr lang="en-US" sz="16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Object Detection</a:t>
            </a:r>
            <a:endParaRPr sz="163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1679584ce2f_3_165"/>
          <p:cNvSpPr/>
          <p:nvPr/>
        </p:nvSpPr>
        <p:spPr>
          <a:xfrm>
            <a:off x="7818105" y="5115975"/>
            <a:ext cx="3098400" cy="3165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r>
              <a:rPr lang="en-US" sz="1633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 Segmentation</a:t>
            </a:r>
            <a:endParaRPr sz="163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1679584ce2f_3_165"/>
          <p:cNvSpPr txBox="1"/>
          <p:nvPr/>
        </p:nvSpPr>
        <p:spPr>
          <a:xfrm>
            <a:off x="4570675" y="5583674"/>
            <a:ext cx="3109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Object가 위치한 Bounding box의</a:t>
            </a:r>
            <a:b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Localization &amp; Classification</a:t>
            </a:r>
            <a:endParaRPr/>
          </a:p>
        </p:txBody>
      </p:sp>
      <p:sp>
        <p:nvSpPr>
          <p:cNvPr id="217" name="Google Shape;217;g1679584ce2f_3_165"/>
          <p:cNvSpPr txBox="1"/>
          <p:nvPr/>
        </p:nvSpPr>
        <p:spPr>
          <a:xfrm>
            <a:off x="7818105" y="5583674"/>
            <a:ext cx="3109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>
                <a:solidFill>
                  <a:schemeClr val="lt1"/>
                </a:solidFill>
              </a:rPr>
              <a:t>모든</a:t>
            </a: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Pixe</a:t>
            </a:r>
            <a:r>
              <a:rPr lang="en-US">
                <a:solidFill>
                  <a:schemeClr val="lt1"/>
                </a:solidFill>
              </a:rPr>
              <a:t>l의</a:t>
            </a: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Classification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8" name="Google Shape;218;g1679584ce2f_3_165"/>
          <p:cNvSpPr/>
          <p:nvPr/>
        </p:nvSpPr>
        <p:spPr>
          <a:xfrm>
            <a:off x="1264125" y="5115975"/>
            <a:ext cx="3109800" cy="316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3"/>
              <a:buFont typeface="Arial"/>
              <a:buNone/>
            </a:pPr>
            <a:r>
              <a:rPr lang="en-US" sz="1633">
                <a:solidFill>
                  <a:schemeClr val="lt1"/>
                </a:solidFill>
              </a:rPr>
              <a:t>Image Classification</a:t>
            </a:r>
            <a:endParaRPr sz="163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1679584ce2f_3_165"/>
          <p:cNvSpPr txBox="1"/>
          <p:nvPr/>
        </p:nvSpPr>
        <p:spPr>
          <a:xfrm>
            <a:off x="1264125" y="5583674"/>
            <a:ext cx="3109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>
                <a:solidFill>
                  <a:schemeClr val="lt1"/>
                </a:solidFill>
              </a:rPr>
              <a:t>하나의 Image를 Classification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g1679584ce2f_3_176" descr="제로베이스 데이터 사이언스 스쿨] 0. 부트캠프 신청하기 — Deda의 데이터 디자인"/>
          <p:cNvPicPr preferRelativeResize="0"/>
          <p:nvPr/>
        </p:nvPicPr>
        <p:blipFill rotWithShape="1">
          <a:blip r:embed="rId3">
            <a:alphaModFix/>
          </a:blip>
          <a:srcRect l="23617" r="25163"/>
          <a:stretch/>
        </p:blipFill>
        <p:spPr>
          <a:xfrm>
            <a:off x="10934700" y="127000"/>
            <a:ext cx="1130300" cy="11128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g1679584ce2f_3_176"/>
          <p:cNvCxnSpPr/>
          <p:nvPr/>
        </p:nvCxnSpPr>
        <p:spPr>
          <a:xfrm>
            <a:off x="17463" y="222250"/>
            <a:ext cx="0" cy="920700"/>
          </a:xfrm>
          <a:prstGeom prst="straightConnector1">
            <a:avLst/>
          </a:prstGeom>
          <a:noFill/>
          <a:ln w="190500" cap="rnd" cmpd="sng">
            <a:solidFill>
              <a:srgbClr val="A26E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6" name="Google Shape;226;g1679584ce2f_3_176"/>
          <p:cNvSpPr txBox="1"/>
          <p:nvPr/>
        </p:nvSpPr>
        <p:spPr>
          <a:xfrm>
            <a:off x="137400" y="137400"/>
            <a:ext cx="6594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Problem Definition</a:t>
            </a:r>
            <a:endParaRPr sz="28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334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 Collection and Preprocessing</a:t>
            </a:r>
            <a:endParaRPr/>
          </a:p>
        </p:txBody>
      </p:sp>
      <p:pic>
        <p:nvPicPr>
          <p:cNvPr id="227" name="Google Shape;227;g1679584ce2f_3_176" descr="https://miro.medium.com/max/875/1*p-F6uIUf6jmcM8VcVQarGQ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88526" y="1656792"/>
            <a:ext cx="9214949" cy="323313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1679584ce2f_3_176"/>
          <p:cNvSpPr txBox="1"/>
          <p:nvPr/>
        </p:nvSpPr>
        <p:spPr>
          <a:xfrm>
            <a:off x="5009020" y="4906124"/>
            <a:ext cx="217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&lt;Semantic Label Image&gt;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g1679584ce2f_3_176"/>
          <p:cNvSpPr txBox="1"/>
          <p:nvPr/>
        </p:nvSpPr>
        <p:spPr>
          <a:xfrm>
            <a:off x="2355249" y="5486016"/>
            <a:ext cx="7481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Image Segmentation을 위해 </a:t>
            </a:r>
            <a:r>
              <a:rPr lang="en-US" sz="1800" b="1" i="0" u="none" strike="noStrike" cap="non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Object별 Pixel 단위 Labelig Data</a:t>
            </a: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필요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842</Words>
  <Application>Microsoft Macintosh PowerPoint</Application>
  <PresentationFormat>와이드스크린</PresentationFormat>
  <Paragraphs>207</Paragraphs>
  <Slides>27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Malgun Gothic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mypc</dc:creator>
  <cp:lastModifiedBy>박 재경</cp:lastModifiedBy>
  <cp:revision>5</cp:revision>
  <dcterms:created xsi:type="dcterms:W3CDTF">2022-10-06T19:49:57Z</dcterms:created>
  <dcterms:modified xsi:type="dcterms:W3CDTF">2022-10-19T01:40:14Z</dcterms:modified>
</cp:coreProperties>
</file>